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8" r:id="rId2"/>
    <p:sldId id="266" r:id="rId3"/>
    <p:sldId id="276" r:id="rId4"/>
    <p:sldId id="277" r:id="rId5"/>
    <p:sldId id="278" r:id="rId6"/>
    <p:sldId id="279" r:id="rId7"/>
    <p:sldId id="280" r:id="rId8"/>
    <p:sldId id="281" r:id="rId9"/>
    <p:sldId id="282" r:id="rId10"/>
    <p:sldId id="283" r:id="rId11"/>
    <p:sldId id="286" r:id="rId12"/>
    <p:sldId id="284" r:id="rId13"/>
    <p:sldId id="287" r:id="rId14"/>
    <p:sldId id="285" r:id="rId15"/>
    <p:sldId id="288" r:id="rId16"/>
    <p:sldId id="289" r:id="rId17"/>
    <p:sldId id="290" r:id="rId18"/>
    <p:sldId id="291" r:id="rId19"/>
    <p:sldId id="292" r:id="rId20"/>
    <p:sldId id="268" r:id="rId21"/>
    <p:sldId id="269" r:id="rId22"/>
    <p:sldId id="257" r:id="rId23"/>
    <p:sldId id="274" r:id="rId24"/>
    <p:sldId id="293" r:id="rId25"/>
    <p:sldId id="271" r:id="rId26"/>
    <p:sldId id="272" r:id="rId27"/>
    <p:sldId id="275" r:id="rId28"/>
    <p:sldId id="294" r:id="rId29"/>
    <p:sldId id="296" r:id="rId30"/>
    <p:sldId id="297" r:id="rId31"/>
    <p:sldId id="298"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83E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3" autoAdjust="0"/>
  </p:normalViewPr>
  <p:slideViewPr>
    <p:cSldViewPr>
      <p:cViewPr>
        <p:scale>
          <a:sx n="100" d="100"/>
          <a:sy n="100" d="100"/>
        </p:scale>
        <p:origin x="-702"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6616" tIns="48308" rIns="96616" bIns="48308" rtlCol="0"/>
          <a:lstStyle>
            <a:lvl1pPr algn="l">
              <a:defRPr sz="1300"/>
            </a:lvl1pPr>
          </a:lstStyle>
          <a:p>
            <a:r>
              <a:rPr lang="mn-MN" smtClean="0"/>
              <a:t>Бүртгэн баримтжуулалтын гэрэл зураг (</a:t>
            </a:r>
            <a:r>
              <a:rPr lang="en-US" smtClean="0"/>
              <a:t>Inventory Photograph)</a:t>
            </a:r>
            <a:endParaRPr lang="en-US"/>
          </a:p>
        </p:txBody>
      </p:sp>
      <p:sp>
        <p:nvSpPr>
          <p:cNvPr id="3" name="Date Placeholder 2"/>
          <p:cNvSpPr>
            <a:spLocks noGrp="1"/>
          </p:cNvSpPr>
          <p:nvPr>
            <p:ph type="dt" sz="quarter" idx="1"/>
          </p:nvPr>
        </p:nvSpPr>
        <p:spPr>
          <a:xfrm>
            <a:off x="4143590" y="0"/>
            <a:ext cx="3169920" cy="480060"/>
          </a:xfrm>
          <a:prstGeom prst="rect">
            <a:avLst/>
          </a:prstGeom>
        </p:spPr>
        <p:txBody>
          <a:bodyPr vert="horz" lIns="96616" tIns="48308" rIns="96616" bIns="48308" rtlCol="0"/>
          <a:lstStyle>
            <a:lvl1pPr algn="r">
              <a:defRPr sz="1300"/>
            </a:lvl1pPr>
          </a:lstStyle>
          <a:p>
            <a:endParaRPr lang="en-US"/>
          </a:p>
        </p:txBody>
      </p:sp>
      <p:sp>
        <p:nvSpPr>
          <p:cNvPr id="4" name="Footer Placeholder 3"/>
          <p:cNvSpPr>
            <a:spLocks noGrp="1"/>
          </p:cNvSpPr>
          <p:nvPr>
            <p:ph type="ftr" sz="quarter" idx="2"/>
          </p:nvPr>
        </p:nvSpPr>
        <p:spPr>
          <a:xfrm>
            <a:off x="3" y="9119474"/>
            <a:ext cx="3169920" cy="480060"/>
          </a:xfrm>
          <a:prstGeom prst="rect">
            <a:avLst/>
          </a:prstGeom>
        </p:spPr>
        <p:txBody>
          <a:bodyPr vert="horz" lIns="96616" tIns="48308" rIns="96616" bIns="48308" rtlCol="0" anchor="b"/>
          <a:lstStyle>
            <a:lvl1pPr algn="l">
              <a:defRPr sz="1300"/>
            </a:lvl1pPr>
          </a:lstStyle>
          <a:p>
            <a:r>
              <a:rPr lang="mn-MN" smtClean="0"/>
              <a:t>Б.АЛТАНСҮХ /Соёлын өвийн төвийн програмист/</a:t>
            </a:r>
            <a:endParaRPr lang="en-US"/>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16" tIns="48308" rIns="96616" bIns="48308" rtlCol="0" anchor="b"/>
          <a:lstStyle>
            <a:lvl1pPr algn="r">
              <a:defRPr sz="1300"/>
            </a:lvl1pPr>
          </a:lstStyle>
          <a:p>
            <a:fld id="{5760DA4E-1680-4C58-AA72-24F6D7C44D4F}" type="slidenum">
              <a:rPr lang="en-US" smtClean="0"/>
              <a:pPr/>
              <a:t>‹#›</a:t>
            </a:fld>
            <a:endParaRPr lang="en-US"/>
          </a:p>
        </p:txBody>
      </p:sp>
    </p:spTree>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6616" tIns="48308" rIns="96616" bIns="48308" rtlCol="0"/>
          <a:lstStyle>
            <a:lvl1pPr algn="l">
              <a:defRPr sz="1300"/>
            </a:lvl1pPr>
          </a:lstStyle>
          <a:p>
            <a:r>
              <a:rPr lang="mn-MN" smtClean="0"/>
              <a:t>Бүртгэн баримтжуулалтын гэрэл зураг (</a:t>
            </a:r>
            <a:r>
              <a:rPr lang="en-US" smtClean="0"/>
              <a:t>Inventory Photograph)</a:t>
            </a:r>
            <a:endParaRPr lang="en-US"/>
          </a:p>
        </p:txBody>
      </p:sp>
      <p:sp>
        <p:nvSpPr>
          <p:cNvPr id="3" name="Date Placeholder 2"/>
          <p:cNvSpPr>
            <a:spLocks noGrp="1"/>
          </p:cNvSpPr>
          <p:nvPr>
            <p:ph type="dt" idx="1"/>
          </p:nvPr>
        </p:nvSpPr>
        <p:spPr>
          <a:xfrm>
            <a:off x="4143590" y="0"/>
            <a:ext cx="3169920" cy="480060"/>
          </a:xfrm>
          <a:prstGeom prst="rect">
            <a:avLst/>
          </a:prstGeom>
        </p:spPr>
        <p:txBody>
          <a:bodyPr vert="horz" lIns="96616" tIns="48308" rIns="96616" bIns="48308"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731521" y="4560572"/>
            <a:ext cx="5852160" cy="4320539"/>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119474"/>
            <a:ext cx="3169920" cy="480060"/>
          </a:xfrm>
          <a:prstGeom prst="rect">
            <a:avLst/>
          </a:prstGeom>
        </p:spPr>
        <p:txBody>
          <a:bodyPr vert="horz" lIns="96616" tIns="48308" rIns="96616" bIns="48308" rtlCol="0" anchor="b"/>
          <a:lstStyle>
            <a:lvl1pPr algn="l">
              <a:defRPr sz="1300"/>
            </a:lvl1pPr>
          </a:lstStyle>
          <a:p>
            <a:r>
              <a:rPr lang="mn-MN" smtClean="0"/>
              <a:t>Б.АЛТАНСҮХ /Соёлын өвийн төвийн програмист/</a:t>
            </a:r>
            <a:endParaRPr lang="en-US"/>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616" tIns="48308" rIns="96616" bIns="48308" rtlCol="0" anchor="b"/>
          <a:lstStyle>
            <a:lvl1pPr algn="r">
              <a:defRPr sz="1300"/>
            </a:lvl1pPr>
          </a:lstStyle>
          <a:p>
            <a:fld id="{72B67B13-16F0-41C5-8FD3-C9F9FA595BAA}" type="slidenum">
              <a:rPr lang="en-US" smtClean="0"/>
              <a:pPr/>
              <a:t>‹#›</a:t>
            </a:fld>
            <a:endParaRPr lang="en-US"/>
          </a:p>
        </p:txBody>
      </p:sp>
    </p:spTree>
  </p:cSld>
  <p:clrMap bg1="lt1" tx1="dk1" bg2="lt2" tx2="dk2" accent1="accent1" accent2="accent2" accent3="accent3" accent4="accent4" accent5="accent5" accent6="accent6" hlink="hlink" folHlink="folHlink"/>
  <p:hf sldNum="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2. Сэргээн засварлалтын жишээ</a:t>
            </a:r>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2. Сэргээн засварлалтын жишээ</a:t>
            </a:r>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Б.АЛТАНСҮХ /Соёлын өвийн төвийн програмист/</a:t>
            </a:r>
            <a:endParaRPr lang="en-US"/>
          </a:p>
        </p:txBody>
      </p:sp>
      <p:sp>
        <p:nvSpPr>
          <p:cNvPr id="5" name="Header Placeholder 4"/>
          <p:cNvSpPr>
            <a:spLocks noGrp="1"/>
          </p:cNvSpPr>
          <p:nvPr>
            <p:ph type="hdr" sz="quarter" idx="11"/>
          </p:nvPr>
        </p:nvSpPr>
        <p:spPr/>
        <p:txBody>
          <a:bodyPr/>
          <a:lstStyle/>
          <a:p>
            <a:r>
              <a:rPr lang="mn-MN" smtClean="0"/>
              <a:t>Бүртгэн баримтжуулалтын гэрэл зураг (</a:t>
            </a:r>
            <a:r>
              <a:rPr lang="en-US" smtClean="0"/>
              <a:t>Inventory Photograph)</a:t>
            </a:r>
            <a:endParaRPr lang="en-US"/>
          </a:p>
        </p:txBody>
      </p:sp>
      <p:sp>
        <p:nvSpPr>
          <p:cNvPr id="6" name="Date Placeholder 5"/>
          <p:cNvSpPr>
            <a:spLocks noGrp="1"/>
          </p:cNvSpPr>
          <p:nvPr>
            <p:ph type="dt" idx="12"/>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04219-77E5-41E6-86DB-0D7E053B96EA}" type="datetime1">
              <a:rPr lang="en-US" smtClean="0"/>
              <a:pPr/>
              <a:t>8/5/2012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01C1AC-D161-46B1-BEBD-7EB4D4AC9FC4}" type="datetime1">
              <a:rPr lang="en-US" smtClean="0"/>
              <a:pPr/>
              <a:t>8/5/2012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BFACB0-72DF-4BB8-B143-683463945444}" type="datetime1">
              <a:rPr lang="en-US" smtClean="0"/>
              <a:pPr/>
              <a:t>8/5/2012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828E6-A1C2-42E1-A3CB-1D9B4B109191}" type="datetime1">
              <a:rPr lang="en-US" smtClean="0"/>
              <a:pPr/>
              <a:t>8/5/2012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3CF75E-7EC1-4695-BEAB-A146938640B8}" type="datetime1">
              <a:rPr lang="en-US" smtClean="0"/>
              <a:pPr/>
              <a:t>8/5/2012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378C3C-3C7F-4952-BDDD-84F60D7DF22D}" type="datetime1">
              <a:rPr lang="en-US" smtClean="0"/>
              <a:pPr/>
              <a:t>8/5/2012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0BDB63-F83C-4CAD-A5FF-20D01D767FA6}" type="datetime1">
              <a:rPr lang="en-US" smtClean="0"/>
              <a:pPr/>
              <a:t>8/5/2012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A63FA-FF13-4D08-84AB-5A6F76474BA2}" type="datetime1">
              <a:rPr lang="en-US" smtClean="0"/>
              <a:pPr/>
              <a:t>8/5/2012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4A123-D16D-435B-9E59-0511F7DB4CD7}" type="datetime1">
              <a:rPr lang="en-US" smtClean="0"/>
              <a:pPr/>
              <a:t>8/5/2012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E8439-80EC-4925-B682-BF55ACEC4576}" type="datetime1">
              <a:rPr lang="en-US" smtClean="0"/>
              <a:pPr/>
              <a:t>8/5/2012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3F67BF-B542-4775-9D10-635068129B97}" type="datetime1">
              <a:rPr lang="en-US" smtClean="0"/>
              <a:pPr/>
              <a:t>8/5/2012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59715-7D7E-402A-A89E-2CD1F15671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07CD2-C66B-4539-8BE0-DE2E823496AA}" type="datetime1">
              <a:rPr lang="en-US" smtClean="0"/>
              <a:pPr/>
              <a:t>8/5/2012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59715-7D7E-402A-A89E-2CD1F15671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ideo" Target="file:///D:\SUT\documents\toollogo\Toollogo%202012\Toollogyn%20seminar\Inventory%20Photograph\MVI_9713.MOV" TargetMode="Externa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1</a:t>
            </a:fld>
            <a:endParaRPr lang="en-US" dirty="0"/>
          </a:p>
        </p:txBody>
      </p:sp>
      <p:sp>
        <p:nvSpPr>
          <p:cNvPr id="15" name="TextBox 14"/>
          <p:cNvSpPr txBox="1"/>
          <p:nvPr/>
        </p:nvSpPr>
        <p:spPr>
          <a:xfrm>
            <a:off x="609600" y="5334000"/>
            <a:ext cx="2514600" cy="369332"/>
          </a:xfrm>
          <a:prstGeom prst="rect">
            <a:avLst/>
          </a:prstGeom>
          <a:noFill/>
        </p:spPr>
        <p:txBody>
          <a:bodyPr wrap="square" rtlCol="0">
            <a:spAutoFit/>
          </a:bodyPr>
          <a:lstStyle/>
          <a:p>
            <a:r>
              <a:rPr lang="mn-MN" dirty="0" smtClean="0">
                <a:latin typeface="Arial" pitchFamily="34" charset="0"/>
                <a:ea typeface="Tahoma" pitchFamily="34" charset="0"/>
                <a:cs typeface="Arial" pitchFamily="34" charset="0"/>
              </a:rPr>
              <a:t>Соёлын биет бус өв</a:t>
            </a:r>
            <a:endParaRPr lang="en-US" dirty="0">
              <a:latin typeface="Arial" pitchFamily="34" charset="0"/>
              <a:ea typeface="Tahoma" pitchFamily="34" charset="0"/>
              <a:cs typeface="Arial" pitchFamily="34" charset="0"/>
            </a:endParaRPr>
          </a:p>
        </p:txBody>
      </p:sp>
      <p:sp>
        <p:nvSpPr>
          <p:cNvPr id="17" name="TextBox 16"/>
          <p:cNvSpPr txBox="1"/>
          <p:nvPr/>
        </p:nvSpPr>
        <p:spPr>
          <a:xfrm>
            <a:off x="533400" y="990601"/>
            <a:ext cx="8610600" cy="646331"/>
          </a:xfrm>
          <a:prstGeom prst="rect">
            <a:avLst/>
          </a:prstGeom>
          <a:noFill/>
        </p:spPr>
        <p:txBody>
          <a:bodyPr wrap="square" rtlCol="0">
            <a:spAutoFit/>
          </a:bodyPr>
          <a:lstStyle/>
          <a:p>
            <a:r>
              <a:rPr lang="mn-MN" dirty="0" smtClean="0">
                <a:solidFill>
                  <a:srgbClr val="00B0F0"/>
                </a:solidFill>
                <a:latin typeface="Arial" pitchFamily="34" charset="0"/>
                <a:ea typeface="Tahoma" pitchFamily="34" charset="0"/>
                <a:cs typeface="Arial" pitchFamily="34" charset="0"/>
              </a:rPr>
              <a:t>Соёлын биет болон биет бус өвийн бүртгэн баримтжуулалтын нэг чухал хэлбэр бол ГЭРЭЛ ЗУРАГ юм.</a:t>
            </a:r>
            <a:endParaRPr lang="en-US" dirty="0">
              <a:solidFill>
                <a:srgbClr val="00B0F0"/>
              </a:solidFill>
              <a:latin typeface="Arial" pitchFamily="34" charset="0"/>
              <a:ea typeface="Tahoma" pitchFamily="34" charset="0"/>
              <a:cs typeface="Arial" pitchFamily="34" charset="0"/>
            </a:endParaRPr>
          </a:p>
        </p:txBody>
      </p:sp>
      <p:pic>
        <p:nvPicPr>
          <p:cNvPr id="3" name="Picture 3"/>
          <p:cNvPicPr>
            <a:picLocks noChangeAspect="1" noChangeArrowheads="1"/>
          </p:cNvPicPr>
          <p:nvPr/>
        </p:nvPicPr>
        <p:blipFill>
          <a:blip r:embed="rId3" cstate="print"/>
          <a:srcRect/>
          <a:stretch>
            <a:fillRect/>
          </a:stretch>
        </p:blipFill>
        <p:spPr bwMode="auto">
          <a:xfrm>
            <a:off x="609600" y="1981200"/>
            <a:ext cx="2438400" cy="32512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48400" y="1981200"/>
            <a:ext cx="2162048" cy="32512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429000" y="1981200"/>
            <a:ext cx="2342256" cy="3276600"/>
          </a:xfrm>
          <a:prstGeom prst="rect">
            <a:avLst/>
          </a:prstGeom>
          <a:noFill/>
          <a:ln w="9525">
            <a:noFill/>
            <a:miter lim="800000"/>
            <a:headEnd/>
            <a:tailEnd/>
          </a:ln>
        </p:spPr>
      </p:pic>
      <p:sp>
        <p:nvSpPr>
          <p:cNvPr id="20" name="TextBox 19"/>
          <p:cNvSpPr txBox="1"/>
          <p:nvPr/>
        </p:nvSpPr>
        <p:spPr>
          <a:xfrm>
            <a:off x="3429000" y="5334000"/>
            <a:ext cx="2514600" cy="369332"/>
          </a:xfrm>
          <a:prstGeom prst="rect">
            <a:avLst/>
          </a:prstGeom>
          <a:noFill/>
        </p:spPr>
        <p:txBody>
          <a:bodyPr wrap="square" rtlCol="0">
            <a:spAutoFit/>
          </a:bodyPr>
          <a:lstStyle/>
          <a:p>
            <a:r>
              <a:rPr lang="mn-MN" dirty="0" smtClean="0">
                <a:latin typeface="Tahoma" pitchFamily="34" charset="0"/>
                <a:ea typeface="Tahoma" pitchFamily="34" charset="0"/>
                <a:cs typeface="Tahoma" pitchFamily="34" charset="0"/>
              </a:rPr>
              <a:t>Хөдлөх дурсгал</a:t>
            </a:r>
            <a:endParaRPr lang="en-US" dirty="0">
              <a:latin typeface="Tahoma" pitchFamily="34" charset="0"/>
              <a:ea typeface="Tahoma" pitchFamily="34" charset="0"/>
              <a:cs typeface="Tahoma" pitchFamily="34" charset="0"/>
            </a:endParaRPr>
          </a:p>
        </p:txBody>
      </p:sp>
      <p:sp>
        <p:nvSpPr>
          <p:cNvPr id="21" name="TextBox 20"/>
          <p:cNvSpPr txBox="1"/>
          <p:nvPr/>
        </p:nvSpPr>
        <p:spPr>
          <a:xfrm>
            <a:off x="6248400" y="5334000"/>
            <a:ext cx="2514600" cy="369332"/>
          </a:xfrm>
          <a:prstGeom prst="rect">
            <a:avLst/>
          </a:prstGeom>
          <a:noFill/>
        </p:spPr>
        <p:txBody>
          <a:bodyPr wrap="square" rtlCol="0">
            <a:spAutoFit/>
          </a:bodyPr>
          <a:lstStyle/>
          <a:p>
            <a:r>
              <a:rPr lang="mn-MN" dirty="0" smtClean="0">
                <a:latin typeface="Tahoma" pitchFamily="34" charset="0"/>
                <a:ea typeface="Tahoma" pitchFamily="34" charset="0"/>
                <a:cs typeface="Tahoma" pitchFamily="34" charset="0"/>
              </a:rPr>
              <a:t>Үл хөдлөх дурсгал</a:t>
            </a:r>
            <a:endParaRPr lang="en-US" dirty="0">
              <a:latin typeface="Tahoma" pitchFamily="34" charset="0"/>
              <a:ea typeface="Tahoma" pitchFamily="34" charset="0"/>
              <a:cs typeface="Tahoma" pitchFamily="34" charset="0"/>
            </a:endParaRPr>
          </a:p>
        </p:txBody>
      </p:sp>
      <p:sp>
        <p:nvSpPr>
          <p:cNvPr id="12" name="TextBox 11"/>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500"/>
                                        <p:tgtEl>
                                          <p:spTgt spid="21"/>
                                        </p:tgtEl>
                                      </p:cBhvr>
                                    </p:animEffect>
                                    <p:anim calcmode="lin" valueType="num">
                                      <p:cBhvr>
                                        <p:cTn id="7" dur="500"/>
                                        <p:tgtEl>
                                          <p:spTgt spid="21"/>
                                        </p:tgtEl>
                                        <p:attrNameLst>
                                          <p:attrName>ppt_x</p:attrName>
                                        </p:attrNameLst>
                                      </p:cBhvr>
                                      <p:tavLst>
                                        <p:tav tm="0">
                                          <p:val>
                                            <p:strVal val="ppt_x"/>
                                          </p:val>
                                        </p:tav>
                                        <p:tav tm="100000">
                                          <p:val>
                                            <p:strVal val="ppt_x"/>
                                          </p:val>
                                        </p:tav>
                                      </p:tavLst>
                                    </p:anim>
                                    <p:anim calcmode="lin" valueType="num">
                                      <p:cBhvr>
                                        <p:cTn id="8" dur="500"/>
                                        <p:tgtEl>
                                          <p:spTgt spid="21"/>
                                        </p:tgtEl>
                                        <p:attrNameLst>
                                          <p:attrName>ppt_y</p:attrName>
                                        </p:attrNameLst>
                                      </p:cBhvr>
                                      <p:tavLst>
                                        <p:tav tm="0">
                                          <p:val>
                                            <p:strVal val="ppt_y"/>
                                          </p:val>
                                        </p:tav>
                                        <p:tav tm="100000">
                                          <p:val>
                                            <p:strVal val="ppt_y-.1"/>
                                          </p:val>
                                        </p:tav>
                                      </p:tavLst>
                                    </p:anim>
                                    <p:set>
                                      <p:cBhvr>
                                        <p:cTn id="9" dur="1" fill="hold">
                                          <p:stCondLst>
                                            <p:cond delay="499"/>
                                          </p:stCondLst>
                                        </p:cTn>
                                        <p:tgtEl>
                                          <p:spTgt spid="21"/>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500"/>
                                        <p:tgtEl>
                                          <p:spTgt spid="15"/>
                                        </p:tgtEl>
                                      </p:cBhvr>
                                    </p:animEffect>
                                    <p:anim calcmode="lin" valueType="num">
                                      <p:cBhvr>
                                        <p:cTn id="12" dur="500"/>
                                        <p:tgtEl>
                                          <p:spTgt spid="15"/>
                                        </p:tgtEl>
                                        <p:attrNameLst>
                                          <p:attrName>ppt_x</p:attrName>
                                        </p:attrNameLst>
                                      </p:cBhvr>
                                      <p:tavLst>
                                        <p:tav tm="0">
                                          <p:val>
                                            <p:strVal val="ppt_x"/>
                                          </p:val>
                                        </p:tav>
                                        <p:tav tm="100000">
                                          <p:val>
                                            <p:strVal val="ppt_x"/>
                                          </p:val>
                                        </p:tav>
                                      </p:tavLst>
                                    </p:anim>
                                    <p:anim calcmode="lin" valueType="num">
                                      <p:cBhvr>
                                        <p:cTn id="13" dur="500"/>
                                        <p:tgtEl>
                                          <p:spTgt spid="15"/>
                                        </p:tgtEl>
                                        <p:attrNameLst>
                                          <p:attrName>ppt_y</p:attrName>
                                        </p:attrNameLst>
                                      </p:cBhvr>
                                      <p:tavLst>
                                        <p:tav tm="0">
                                          <p:val>
                                            <p:strVal val="ppt_y"/>
                                          </p:val>
                                        </p:tav>
                                        <p:tav tm="100000">
                                          <p:val>
                                            <p:strVal val="ppt_y-.1"/>
                                          </p:val>
                                        </p:tav>
                                      </p:tavLst>
                                    </p:anim>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10</a:t>
            </a:fld>
            <a:endParaRPr lang="en-US" dirty="0"/>
          </a:p>
        </p:txBody>
      </p:sp>
      <p:sp>
        <p:nvSpPr>
          <p:cNvPr id="8" name="TextBox 7"/>
          <p:cNvSpPr txBox="1"/>
          <p:nvPr/>
        </p:nvSpPr>
        <p:spPr>
          <a:xfrm>
            <a:off x="914400" y="1828800"/>
            <a:ext cx="7620000" cy="553998"/>
          </a:xfrm>
          <a:prstGeom prst="rect">
            <a:avLst/>
          </a:prstGeom>
          <a:noFill/>
        </p:spPr>
        <p:txBody>
          <a:bodyPr wrap="square" rtlCol="0">
            <a:spAutoFit/>
          </a:bodyPr>
          <a:lstStyle/>
          <a:p>
            <a:pPr indent="-342900"/>
            <a:r>
              <a:rPr lang="mn-MN" sz="1500" dirty="0" smtClean="0">
                <a:solidFill>
                  <a:schemeClr val="bg1">
                    <a:lumMod val="50000"/>
                  </a:schemeClr>
                </a:solidFill>
                <a:latin typeface="Arial" pitchFamily="34" charset="0"/>
                <a:ea typeface="Tahoma" pitchFamily="34" charset="0"/>
                <a:cs typeface="Arial" pitchFamily="34" charset="0"/>
              </a:rPr>
              <a:t>Үзмэрийн хэлбэр хэмжээнээс хамаарч хөндлөн эсвэл босоо зохиомжоос аль тохиромжтойг нь сонгож кадр дүүргэлт сайтай зураг авах.</a:t>
            </a:r>
          </a:p>
        </p:txBody>
      </p:sp>
      <p:sp>
        <p:nvSpPr>
          <p:cNvPr id="9" name="TextBox 8"/>
          <p:cNvSpPr txBox="1"/>
          <p:nvPr/>
        </p:nvSpPr>
        <p:spPr>
          <a:xfrm>
            <a:off x="533400" y="1524000"/>
            <a:ext cx="7924800" cy="369332"/>
          </a:xfrm>
          <a:prstGeom prst="rect">
            <a:avLst/>
          </a:prstGeom>
          <a:noFill/>
        </p:spPr>
        <p:txBody>
          <a:bodyPr wrap="square" rtlCol="0">
            <a:spAutoFit/>
          </a:bodyPr>
          <a:lstStyle/>
          <a:p>
            <a:pPr marL="342900" indent="-342900">
              <a:buFont typeface="+mj-lt"/>
              <a:buAutoNum type="arabicPeriod" startAt="4"/>
            </a:pPr>
            <a:r>
              <a:rPr lang="mn-MN" dirty="0" smtClean="0">
                <a:latin typeface="Arial" pitchFamily="34" charset="0"/>
                <a:ea typeface="Tahoma" pitchFamily="34" charset="0"/>
                <a:cs typeface="Arial" pitchFamily="34" charset="0"/>
              </a:rPr>
              <a:t>Кадрлалт зөв байх /зохиомж/</a:t>
            </a:r>
            <a:endParaRPr lang="en-US" dirty="0">
              <a:latin typeface="Arial" pitchFamily="34" charset="0"/>
              <a:ea typeface="Tahoma" pitchFamily="34" charset="0"/>
              <a:cs typeface="Arial" pitchFamily="34" charset="0"/>
            </a:endParaRPr>
          </a:p>
        </p:txBody>
      </p:sp>
      <p:sp>
        <p:nvSpPr>
          <p:cNvPr id="11" name="TextBox 10"/>
          <p:cNvSpPr txBox="1"/>
          <p:nvPr/>
        </p:nvSpPr>
        <p:spPr>
          <a:xfrm>
            <a:off x="609600" y="5694402"/>
            <a:ext cx="3429000" cy="553998"/>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Зохиомж зөв боловч кадр дүүргэлт муутай зураг.</a:t>
            </a:r>
            <a:endParaRPr lang="en-US" sz="1500" dirty="0" smtClean="0">
              <a:latin typeface="Arial" pitchFamily="34" charset="0"/>
              <a:ea typeface="Tahoma" pitchFamily="34" charset="0"/>
              <a:cs typeface="Arial" pitchFamily="34" charset="0"/>
            </a:endParaRPr>
          </a:p>
        </p:txBody>
      </p:sp>
      <p:sp>
        <p:nvSpPr>
          <p:cNvPr id="12" name="TextBox 11"/>
          <p:cNvSpPr txBox="1"/>
          <p:nvPr/>
        </p:nvSpPr>
        <p:spPr>
          <a:xfrm>
            <a:off x="4724400" y="5694402"/>
            <a:ext cx="2819400" cy="553998"/>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Зохиомж, кадр дүүргэлт </a:t>
            </a:r>
          </a:p>
          <a:p>
            <a:pPr algn="ctr"/>
            <a:r>
              <a:rPr lang="mn-MN" sz="1500" dirty="0" smtClean="0">
                <a:latin typeface="Arial" pitchFamily="34" charset="0"/>
                <a:ea typeface="Tahoma" pitchFamily="34" charset="0"/>
                <a:cs typeface="Arial" pitchFamily="34" charset="0"/>
              </a:rPr>
              <a:t>сайтай зураг.</a:t>
            </a:r>
            <a:endParaRPr lang="en-US" sz="1500" dirty="0" smtClean="0">
              <a:latin typeface="Arial" pitchFamily="34" charset="0"/>
              <a:ea typeface="Tahoma" pitchFamily="34" charset="0"/>
              <a:cs typeface="Arial" pitchFamily="34" charset="0"/>
            </a:endParaRPr>
          </a:p>
        </p:txBody>
      </p:sp>
      <p:pic>
        <p:nvPicPr>
          <p:cNvPr id="5122" name="Picture 2" descr="D:\SUT\documents\toollogo\Toollogo 2012\Toollogyn seminar\Inventory Photograph\composition1.jpg"/>
          <p:cNvPicPr>
            <a:picLocks noChangeAspect="1" noChangeArrowheads="1"/>
          </p:cNvPicPr>
          <p:nvPr/>
        </p:nvPicPr>
        <p:blipFill>
          <a:blip r:embed="rId4" cstate="print"/>
          <a:srcRect/>
          <a:stretch>
            <a:fillRect/>
          </a:stretch>
        </p:blipFill>
        <p:spPr bwMode="auto">
          <a:xfrm>
            <a:off x="1333500" y="2667000"/>
            <a:ext cx="1981200" cy="2974774"/>
          </a:xfrm>
          <a:prstGeom prst="rect">
            <a:avLst/>
          </a:prstGeom>
          <a:noFill/>
        </p:spPr>
      </p:pic>
      <p:pic>
        <p:nvPicPr>
          <p:cNvPr id="5123" name="Picture 3" descr="D:\SUT\documents\toollogo\Toollogo 2012\Toollogyn seminar\Inventory Photograph\composition2.jpg"/>
          <p:cNvPicPr>
            <a:picLocks noChangeAspect="1" noChangeArrowheads="1"/>
          </p:cNvPicPr>
          <p:nvPr/>
        </p:nvPicPr>
        <p:blipFill>
          <a:blip r:embed="rId5" cstate="print"/>
          <a:srcRect/>
          <a:stretch>
            <a:fillRect/>
          </a:stretch>
        </p:blipFill>
        <p:spPr bwMode="auto">
          <a:xfrm>
            <a:off x="5143500" y="2667000"/>
            <a:ext cx="1981200" cy="2957015"/>
          </a:xfrm>
          <a:prstGeom prst="rect">
            <a:avLst/>
          </a:prstGeom>
          <a:noFill/>
        </p:spPr>
      </p:pic>
      <p:sp>
        <p:nvSpPr>
          <p:cNvPr id="15" name="TextBox 14"/>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box(in)">
                                      <p:cBhvr>
                                        <p:cTn id="16" dur="500"/>
                                        <p:tgtEl>
                                          <p:spTgt spid="5123"/>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11</a:t>
            </a:fld>
            <a:endParaRPr lang="en-US" dirty="0"/>
          </a:p>
        </p:txBody>
      </p:sp>
      <p:sp>
        <p:nvSpPr>
          <p:cNvPr id="9" name="TextBox 8"/>
          <p:cNvSpPr txBox="1"/>
          <p:nvPr/>
        </p:nvSpPr>
        <p:spPr>
          <a:xfrm>
            <a:off x="533400" y="1524000"/>
            <a:ext cx="7924800" cy="369332"/>
          </a:xfrm>
          <a:prstGeom prst="rect">
            <a:avLst/>
          </a:prstGeom>
          <a:noFill/>
        </p:spPr>
        <p:txBody>
          <a:bodyPr wrap="square" rtlCol="0">
            <a:spAutoFit/>
          </a:bodyPr>
          <a:lstStyle/>
          <a:p>
            <a:pPr marL="342900" indent="-342900">
              <a:buFont typeface="+mj-lt"/>
              <a:buAutoNum type="arabicPeriod" startAt="4"/>
            </a:pPr>
            <a:r>
              <a:rPr lang="mn-MN" dirty="0" smtClean="0">
                <a:latin typeface="Arial" pitchFamily="34" charset="0"/>
                <a:ea typeface="Tahoma" pitchFamily="34" charset="0"/>
                <a:cs typeface="Arial" pitchFamily="34" charset="0"/>
              </a:rPr>
              <a:t>Кадрлалт зөв байх /зохиомж/</a:t>
            </a:r>
            <a:endParaRPr lang="en-US" dirty="0">
              <a:latin typeface="Arial" pitchFamily="34" charset="0"/>
              <a:ea typeface="Tahoma" pitchFamily="34" charset="0"/>
              <a:cs typeface="Arial" pitchFamily="34" charset="0"/>
            </a:endParaRPr>
          </a:p>
        </p:txBody>
      </p:sp>
      <p:sp>
        <p:nvSpPr>
          <p:cNvPr id="11" name="TextBox 10"/>
          <p:cNvSpPr txBox="1"/>
          <p:nvPr/>
        </p:nvSpPr>
        <p:spPr>
          <a:xfrm>
            <a:off x="609600" y="5257800"/>
            <a:ext cx="2057400" cy="784830"/>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Босоо зохиомжтой кадр дүүргэлт сайтай зураг</a:t>
            </a:r>
            <a:endParaRPr lang="en-US" sz="1500" dirty="0" smtClean="0">
              <a:latin typeface="Arial" pitchFamily="34" charset="0"/>
              <a:ea typeface="Tahoma" pitchFamily="34" charset="0"/>
              <a:cs typeface="Arial" pitchFamily="34" charset="0"/>
            </a:endParaRPr>
          </a:p>
        </p:txBody>
      </p:sp>
      <p:sp>
        <p:nvSpPr>
          <p:cNvPr id="12" name="TextBox 11"/>
          <p:cNvSpPr txBox="1"/>
          <p:nvPr/>
        </p:nvSpPr>
        <p:spPr>
          <a:xfrm>
            <a:off x="3733800" y="5257800"/>
            <a:ext cx="4572000" cy="323165"/>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Хөндлөн зохиомжтой кадр дүүргэлт сайтай зураг</a:t>
            </a:r>
            <a:endParaRPr lang="en-US" sz="1500" dirty="0" smtClean="0">
              <a:latin typeface="Arial" pitchFamily="34" charset="0"/>
              <a:ea typeface="Tahoma" pitchFamily="34" charset="0"/>
              <a:cs typeface="Arial" pitchFamily="34" charset="0"/>
            </a:endParaRPr>
          </a:p>
        </p:txBody>
      </p:sp>
      <p:pic>
        <p:nvPicPr>
          <p:cNvPr id="14" name="Picture 2"/>
          <p:cNvPicPr>
            <a:picLocks noChangeAspect="1" noChangeArrowheads="1"/>
          </p:cNvPicPr>
          <p:nvPr/>
        </p:nvPicPr>
        <p:blipFill>
          <a:blip r:embed="rId4" cstate="print"/>
          <a:srcRect r="3333"/>
          <a:stretch>
            <a:fillRect/>
          </a:stretch>
        </p:blipFill>
        <p:spPr bwMode="auto">
          <a:xfrm>
            <a:off x="3733800" y="2057400"/>
            <a:ext cx="4419600" cy="3045713"/>
          </a:xfrm>
          <a:prstGeom prst="rect">
            <a:avLst/>
          </a:prstGeom>
          <a:ln>
            <a:noFill/>
          </a:ln>
          <a:effectLst>
            <a:outerShdw blurRad="292100" dist="139700" dir="2700000" algn="tl" rotWithShape="0">
              <a:srgbClr val="333333">
                <a:alpha val="65000"/>
              </a:srgbClr>
            </a:outerShdw>
          </a:effectLst>
        </p:spPr>
      </p:pic>
      <p:pic>
        <p:nvPicPr>
          <p:cNvPr id="8194" name="Picture 2" descr="D:\SUT\documents\toollogo\Toollogo 2012\Toollogyn seminar\Inventory Photograph\bosoo kadr.jpg"/>
          <p:cNvPicPr>
            <a:picLocks noChangeAspect="1" noChangeArrowheads="1"/>
          </p:cNvPicPr>
          <p:nvPr/>
        </p:nvPicPr>
        <p:blipFill>
          <a:blip r:embed="rId5" cstate="print"/>
          <a:srcRect/>
          <a:stretch>
            <a:fillRect/>
          </a:stretch>
        </p:blipFill>
        <p:spPr bwMode="auto">
          <a:xfrm>
            <a:off x="609600" y="2057400"/>
            <a:ext cx="2057400" cy="3098959"/>
          </a:xfrm>
          <a:prstGeom prst="rect">
            <a:avLst/>
          </a:prstGeom>
          <a:noFill/>
        </p:spPr>
      </p:pic>
      <p:sp>
        <p:nvSpPr>
          <p:cNvPr id="15" name="TextBox 14"/>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12</a:t>
            </a:fld>
            <a:endParaRPr lang="en-US" dirty="0"/>
          </a:p>
        </p:txBody>
      </p:sp>
      <p:sp>
        <p:nvSpPr>
          <p:cNvPr id="9" name="TextBox 8"/>
          <p:cNvSpPr txBox="1"/>
          <p:nvPr/>
        </p:nvSpPr>
        <p:spPr>
          <a:xfrm>
            <a:off x="533400" y="1524000"/>
            <a:ext cx="7924800" cy="646331"/>
          </a:xfrm>
          <a:prstGeom prst="rect">
            <a:avLst/>
          </a:prstGeom>
          <a:noFill/>
        </p:spPr>
        <p:txBody>
          <a:bodyPr wrap="square" rtlCol="0">
            <a:spAutoFit/>
          </a:bodyPr>
          <a:lstStyle/>
          <a:p>
            <a:pPr marL="342900" indent="-342900">
              <a:buFont typeface="+mj-lt"/>
              <a:buAutoNum type="arabicPeriod" startAt="5"/>
            </a:pPr>
            <a:r>
              <a:rPr lang="mn-MN" dirty="0" smtClean="0">
                <a:latin typeface="Arial" pitchFamily="34" charset="0"/>
                <a:ea typeface="Tahoma" pitchFamily="34" charset="0"/>
                <a:cs typeface="Arial" pitchFamily="34" charset="0"/>
              </a:rPr>
              <a:t>Хэмжилтийн шугам, хар цагааны масштаб, өнгөний масштаб болон хувийн дугаар тэмдэглэсэн тэмдэглэгээ байрлуулсан байх</a:t>
            </a:r>
          </a:p>
        </p:txBody>
      </p:sp>
      <p:sp>
        <p:nvSpPr>
          <p:cNvPr id="11" name="TextBox 10"/>
          <p:cNvSpPr txBox="1"/>
          <p:nvPr/>
        </p:nvSpPr>
        <p:spPr>
          <a:xfrm>
            <a:off x="609600" y="3886200"/>
            <a:ext cx="2743200" cy="323165"/>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Хар цагааны масштаб</a:t>
            </a:r>
            <a:endParaRPr lang="en-US" sz="1500" dirty="0" smtClean="0">
              <a:latin typeface="Arial" pitchFamily="34" charset="0"/>
              <a:ea typeface="Tahoma" pitchFamily="34" charset="0"/>
              <a:cs typeface="Arial" pitchFamily="34" charset="0"/>
            </a:endParaRPr>
          </a:p>
        </p:txBody>
      </p:sp>
      <p:pic>
        <p:nvPicPr>
          <p:cNvPr id="6146" name="Picture 2" descr="D:\SUT\documents\toollogo\Toollogo 2012\Toollogyn seminar\Inventory Photograph\Kodak Grayscale-1.jpg"/>
          <p:cNvPicPr>
            <a:picLocks noChangeAspect="1" noChangeArrowheads="1"/>
          </p:cNvPicPr>
          <p:nvPr/>
        </p:nvPicPr>
        <p:blipFill>
          <a:blip r:embed="rId3" cstate="print"/>
          <a:srcRect/>
          <a:stretch>
            <a:fillRect/>
          </a:stretch>
        </p:blipFill>
        <p:spPr bwMode="auto">
          <a:xfrm>
            <a:off x="609600" y="2572436"/>
            <a:ext cx="4495800" cy="1241026"/>
          </a:xfrm>
          <a:prstGeom prst="rect">
            <a:avLst/>
          </a:prstGeom>
          <a:ln>
            <a:noFill/>
          </a:ln>
          <a:effectLst>
            <a:outerShdw blurRad="292100" dist="139700" dir="2700000" algn="tl" rotWithShape="0">
              <a:srgbClr val="333333">
                <a:alpha val="65000"/>
              </a:srgbClr>
            </a:outerShdw>
          </a:effectLst>
        </p:spPr>
      </p:pic>
      <p:pic>
        <p:nvPicPr>
          <p:cNvPr id="6147" name="Picture 3" descr="D:\SUT\documents\toollogo\Toollogo 2012\Toollogyn seminar\Inventory Photograph\Kolor control patch.jpg"/>
          <p:cNvPicPr>
            <a:picLocks noChangeAspect="1" noChangeArrowheads="1"/>
          </p:cNvPicPr>
          <p:nvPr/>
        </p:nvPicPr>
        <p:blipFill>
          <a:blip r:embed="rId4" cstate="print"/>
          <a:srcRect/>
          <a:stretch>
            <a:fillRect/>
          </a:stretch>
        </p:blipFill>
        <p:spPr bwMode="auto">
          <a:xfrm>
            <a:off x="609600" y="4419600"/>
            <a:ext cx="4495800" cy="1203561"/>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609600" y="5715000"/>
            <a:ext cx="2743200" cy="323165"/>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Өнгөний масштаб</a:t>
            </a:r>
            <a:endParaRPr lang="en-US" sz="1500" dirty="0" smtClean="0">
              <a:latin typeface="Arial" pitchFamily="34" charset="0"/>
              <a:ea typeface="Tahoma" pitchFamily="34" charset="0"/>
              <a:cs typeface="Arial" pitchFamily="34" charset="0"/>
            </a:endParaRPr>
          </a:p>
        </p:txBody>
      </p:sp>
      <p:pic>
        <p:nvPicPr>
          <p:cNvPr id="6149" name="Picture 5" descr="D:\SUT\documents\toollogo\Toollogo 2012\Toollogyn seminar\Inventory Photograph\measuremen.jpg"/>
          <p:cNvPicPr>
            <a:picLocks noChangeAspect="1" noChangeArrowheads="1"/>
          </p:cNvPicPr>
          <p:nvPr/>
        </p:nvPicPr>
        <p:blipFill>
          <a:blip r:embed="rId5" cstate="print"/>
          <a:srcRect/>
          <a:stretch>
            <a:fillRect/>
          </a:stretch>
        </p:blipFill>
        <p:spPr bwMode="auto">
          <a:xfrm>
            <a:off x="5410199" y="2590800"/>
            <a:ext cx="3429001" cy="340692"/>
          </a:xfrm>
          <a:prstGeom prst="rect">
            <a:avLst/>
          </a:prstGeom>
          <a:ln>
            <a:noFill/>
          </a:ln>
          <a:effectLst>
            <a:outerShdw blurRad="292100" dist="139700" dir="2700000" algn="tl" rotWithShape="0">
              <a:srgbClr val="333333">
                <a:alpha val="65000"/>
              </a:srgbClr>
            </a:outerShdw>
          </a:effectLst>
        </p:spPr>
      </p:pic>
      <p:pic>
        <p:nvPicPr>
          <p:cNvPr id="6150" name="Picture 6" descr="D:\SUT\documents\toollogo\Toollogo 2012\Toollogyn seminar\Inventory Photograph\measurement - 10cm.jpg"/>
          <p:cNvPicPr>
            <a:picLocks noChangeAspect="1" noChangeArrowheads="1"/>
          </p:cNvPicPr>
          <p:nvPr/>
        </p:nvPicPr>
        <p:blipFill>
          <a:blip r:embed="rId6" cstate="print"/>
          <a:srcRect/>
          <a:stretch>
            <a:fillRect/>
          </a:stretch>
        </p:blipFill>
        <p:spPr bwMode="auto">
          <a:xfrm>
            <a:off x="5410200" y="3200400"/>
            <a:ext cx="3429000" cy="870657"/>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5410200" y="4191000"/>
            <a:ext cx="2743200" cy="323165"/>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Хэмжилтийн шугам</a:t>
            </a:r>
            <a:endParaRPr lang="en-US" sz="1500" dirty="0" smtClean="0">
              <a:latin typeface="Arial" pitchFamily="34" charset="0"/>
              <a:ea typeface="Tahoma" pitchFamily="34" charset="0"/>
              <a:cs typeface="Arial" pitchFamily="34" charset="0"/>
            </a:endParaRPr>
          </a:p>
        </p:txBody>
      </p:sp>
      <p:pic>
        <p:nvPicPr>
          <p:cNvPr id="6151" name="Picture 7" descr="D:\SUT\documents\toollogo\Toollogo 2012\Toollogyn seminar\Inventory Photograph\data sign.jpg"/>
          <p:cNvPicPr>
            <a:picLocks noChangeAspect="1" noChangeArrowheads="1"/>
          </p:cNvPicPr>
          <p:nvPr/>
        </p:nvPicPr>
        <p:blipFill>
          <a:blip r:embed="rId7" cstate="print"/>
          <a:srcRect/>
          <a:stretch>
            <a:fillRect/>
          </a:stretch>
        </p:blipFill>
        <p:spPr bwMode="auto">
          <a:xfrm>
            <a:off x="5486400" y="4648200"/>
            <a:ext cx="1828800" cy="841829"/>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5486400" y="5562600"/>
            <a:ext cx="2743200" cy="553998"/>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Хувийн дугаар тэмдэглэсэн тэмдэглэгээ</a:t>
            </a:r>
            <a:endParaRPr lang="en-US" sz="1500" dirty="0" smtClean="0">
              <a:latin typeface="Arial" pitchFamily="34" charset="0"/>
              <a:ea typeface="Tahoma" pitchFamily="34" charset="0"/>
              <a:cs typeface="Arial" pitchFamily="34" charset="0"/>
            </a:endParaRP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Bottom)">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Bottom)">
                                      <p:cBhvr>
                                        <p:cTn id="15" dur="500"/>
                                        <p:tgtEl>
                                          <p:spTgt spid="13"/>
                                        </p:tgtEl>
                                      </p:cBhvr>
                                    </p:animEffect>
                                  </p:childTnLst>
                                </p:cTn>
                              </p:par>
                              <p:par>
                                <p:cTn id="16" presetID="12" presetClass="entr" presetSubtype="4" fill="hold" nodeType="with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slide(fromBottom)">
                                      <p:cBhvr>
                                        <p:cTn id="18" dur="500"/>
                                        <p:tgtEl>
                                          <p:spTgt spid="614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Bottom)">
                                      <p:cBhvr>
                                        <p:cTn id="23" dur="500"/>
                                        <p:tgtEl>
                                          <p:spTgt spid="18"/>
                                        </p:tgtEl>
                                      </p:cBhvr>
                                    </p:animEffect>
                                  </p:childTnLst>
                                </p:cTn>
                              </p:par>
                              <p:par>
                                <p:cTn id="24" presetID="12" presetClass="entr" presetSubtype="4" fill="hold" nodeType="with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slide(fromBottom)">
                                      <p:cBhvr>
                                        <p:cTn id="26" dur="500"/>
                                        <p:tgtEl>
                                          <p:spTgt spid="6150"/>
                                        </p:tgtEl>
                                      </p:cBhvr>
                                    </p:animEffect>
                                  </p:childTnLst>
                                </p:cTn>
                              </p:par>
                              <p:par>
                                <p:cTn id="27" presetID="12" presetClass="entr" presetSubtype="4" fill="hold" nodeType="withEffect">
                                  <p:stCondLst>
                                    <p:cond delay="0"/>
                                  </p:stCondLst>
                                  <p:childTnLst>
                                    <p:set>
                                      <p:cBhvr>
                                        <p:cTn id="28" dur="1" fill="hold">
                                          <p:stCondLst>
                                            <p:cond delay="0"/>
                                          </p:stCondLst>
                                        </p:cTn>
                                        <p:tgtEl>
                                          <p:spTgt spid="6149"/>
                                        </p:tgtEl>
                                        <p:attrNameLst>
                                          <p:attrName>style.visibility</p:attrName>
                                        </p:attrNameLst>
                                      </p:cBhvr>
                                      <p:to>
                                        <p:strVal val="visible"/>
                                      </p:to>
                                    </p:set>
                                    <p:animEffect transition="in" filter="slide(fromBottom)">
                                      <p:cBhvr>
                                        <p:cTn id="29" dur="500"/>
                                        <p:tgtEl>
                                          <p:spTgt spid="614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6151"/>
                                        </p:tgtEl>
                                        <p:attrNameLst>
                                          <p:attrName>style.visibility</p:attrName>
                                        </p:attrNameLst>
                                      </p:cBhvr>
                                      <p:to>
                                        <p:strVal val="visible"/>
                                      </p:to>
                                    </p:set>
                                    <p:animEffect transition="in" filter="slide(fromBottom)">
                                      <p:cBhvr>
                                        <p:cTn id="34" dur="500"/>
                                        <p:tgtEl>
                                          <p:spTgt spid="6151"/>
                                        </p:tgtEl>
                                      </p:cBhvr>
                                    </p:animEffect>
                                  </p:childTnLst>
                                </p:cTn>
                              </p:par>
                              <p:par>
                                <p:cTn id="35" presetID="12" presetClass="entr" presetSubtype="4"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lide(fromBottom)">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1"/>
      <p:bldP spid="1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13</a:t>
            </a:fld>
            <a:endParaRPr lang="en-US" dirty="0"/>
          </a:p>
        </p:txBody>
      </p:sp>
      <p:sp>
        <p:nvSpPr>
          <p:cNvPr id="9" name="TextBox 8"/>
          <p:cNvSpPr txBox="1"/>
          <p:nvPr/>
        </p:nvSpPr>
        <p:spPr>
          <a:xfrm>
            <a:off x="533400" y="1524000"/>
            <a:ext cx="8229600" cy="1938992"/>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Хэмжилтийн шугам, хар цагааны масштаб, өнгийн масштаб болон хувийн дугаар </a:t>
            </a:r>
          </a:p>
          <a:p>
            <a:pPr marL="342900" indent="-342900"/>
            <a:r>
              <a:rPr lang="mn-MN" sz="1500" dirty="0" smtClean="0">
                <a:latin typeface="Arial" pitchFamily="34" charset="0"/>
                <a:ea typeface="Tahoma" pitchFamily="34" charset="0"/>
                <a:cs typeface="Arial" pitchFamily="34" charset="0"/>
              </a:rPr>
              <a:t>тэмдэглэсэн тэмдэглэгээг байрлуулахад анхаарах зүйлс:</a:t>
            </a:r>
          </a:p>
          <a:p>
            <a:pPr marL="342900" indent="-342900"/>
            <a:endParaRPr lang="mn-MN" sz="1500" dirty="0" smtClean="0">
              <a:latin typeface="Arial" pitchFamily="34" charset="0"/>
              <a:ea typeface="Tahoma" pitchFamily="34" charset="0"/>
              <a:cs typeface="Arial" pitchFamily="34" charset="0"/>
            </a:endParaRPr>
          </a:p>
          <a:p>
            <a:pPr marL="342900" indent="-342900">
              <a:buFont typeface="+mj-lt"/>
              <a:buAutoNum type="arabicPeriod"/>
            </a:pPr>
            <a:r>
              <a:rPr lang="mn-MN" sz="1500" dirty="0" smtClean="0">
                <a:latin typeface="Arial" pitchFamily="34" charset="0"/>
                <a:ea typeface="Tahoma" pitchFamily="34" charset="0"/>
                <a:cs typeface="Arial" pitchFamily="34" charset="0"/>
              </a:rPr>
              <a:t>Үзмэрийг халхлаагүй, үзмэрт хүрээгүй байх</a:t>
            </a:r>
          </a:p>
          <a:p>
            <a:pPr marL="342900" indent="-342900">
              <a:buFont typeface="+mj-lt"/>
              <a:buAutoNum type="arabicPeriod"/>
            </a:pPr>
            <a:r>
              <a:rPr lang="mn-MN" sz="1500" dirty="0" smtClean="0">
                <a:latin typeface="Arial" pitchFamily="34" charset="0"/>
                <a:ea typeface="Tahoma" pitchFamily="34" charset="0"/>
                <a:cs typeface="Arial" pitchFamily="34" charset="0"/>
              </a:rPr>
              <a:t>Уг тэмдэглэгээнүүдийн сүүдэр үзмэр дээр тусаагүй байх</a:t>
            </a:r>
          </a:p>
          <a:p>
            <a:pPr marL="342900" indent="-342900">
              <a:buFont typeface="+mj-lt"/>
              <a:buAutoNum type="arabicPeriod"/>
            </a:pPr>
            <a:r>
              <a:rPr lang="mn-MN" sz="1500" dirty="0" smtClean="0">
                <a:latin typeface="Arial" pitchFamily="34" charset="0"/>
                <a:ea typeface="Tahoma" pitchFamily="34" charset="0"/>
                <a:cs typeface="Arial" pitchFamily="34" charset="0"/>
              </a:rPr>
              <a:t>Үзмэрийн харагдах түвшингээс хойш, үзмэрийн голд аль болох босоогоор байрлуулах</a:t>
            </a:r>
          </a:p>
          <a:p>
            <a:pPr marL="342900" indent="-342900">
              <a:buFont typeface="+mj-lt"/>
              <a:buAutoNum type="arabicPeriod"/>
            </a:pPr>
            <a:endParaRPr lang="mn-MN" sz="1500" dirty="0" smtClean="0">
              <a:latin typeface="Arial" pitchFamily="34" charset="0"/>
              <a:ea typeface="Tahoma" pitchFamily="34" charset="0"/>
              <a:cs typeface="Arial" pitchFamily="34" charset="0"/>
            </a:endParaRPr>
          </a:p>
          <a:p>
            <a:pPr marL="342900" indent="-342900">
              <a:buFont typeface="+mj-lt"/>
              <a:buAutoNum type="arabicPeriod"/>
            </a:pPr>
            <a:endParaRPr lang="mn-MN" sz="1500" dirty="0" smtClean="0">
              <a:latin typeface="Arial" pitchFamily="34" charset="0"/>
              <a:ea typeface="Tahoma" pitchFamily="34" charset="0"/>
              <a:cs typeface="Arial" pitchFamily="34" charset="0"/>
            </a:endParaRPr>
          </a:p>
        </p:txBody>
      </p:sp>
      <p:pic>
        <p:nvPicPr>
          <p:cNvPr id="9218" name="Picture 2" descr="D:\SUT\documents\toollogo\Toollogo 2012\Toollogyn seminar\Inventory Photograph\sample_5_1.jpg"/>
          <p:cNvPicPr>
            <a:picLocks noChangeAspect="1" noChangeArrowheads="1"/>
          </p:cNvPicPr>
          <p:nvPr/>
        </p:nvPicPr>
        <p:blipFill>
          <a:blip r:embed="rId4" cstate="print"/>
          <a:srcRect/>
          <a:stretch>
            <a:fillRect/>
          </a:stretch>
        </p:blipFill>
        <p:spPr bwMode="auto">
          <a:xfrm>
            <a:off x="990600" y="3276600"/>
            <a:ext cx="1823776" cy="2743200"/>
          </a:xfrm>
          <a:prstGeom prst="rect">
            <a:avLst/>
          </a:prstGeom>
          <a:noFill/>
        </p:spPr>
      </p:pic>
      <p:pic>
        <p:nvPicPr>
          <p:cNvPr id="9219" name="Picture 3" descr="D:\SUT\documents\toollogo\Toollogo 2012\Toollogyn seminar\Inventory Photograph\1122bom02335_3.jpg"/>
          <p:cNvPicPr>
            <a:picLocks noChangeAspect="1" noChangeArrowheads="1"/>
          </p:cNvPicPr>
          <p:nvPr/>
        </p:nvPicPr>
        <p:blipFill>
          <a:blip r:embed="rId5" cstate="print"/>
          <a:srcRect/>
          <a:stretch>
            <a:fillRect/>
          </a:stretch>
        </p:blipFill>
        <p:spPr bwMode="auto">
          <a:xfrm>
            <a:off x="3810000" y="3200400"/>
            <a:ext cx="4114800" cy="2743200"/>
          </a:xfrm>
          <a:prstGeom prst="rect">
            <a:avLst/>
          </a:prstGeom>
          <a:noFill/>
        </p:spPr>
      </p:pic>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ox(in)">
                                      <p:cBhvr>
                                        <p:cTn id="12" dur="500"/>
                                        <p:tgtEl>
                                          <p:spTgt spid="9219"/>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14</a:t>
            </a:fld>
            <a:endParaRPr lang="en-US" dirty="0"/>
          </a:p>
        </p:txBody>
      </p:sp>
      <p:sp>
        <p:nvSpPr>
          <p:cNvPr id="9" name="TextBox 8"/>
          <p:cNvSpPr txBox="1"/>
          <p:nvPr/>
        </p:nvSpPr>
        <p:spPr>
          <a:xfrm>
            <a:off x="533400" y="1524000"/>
            <a:ext cx="7924800" cy="646331"/>
          </a:xfrm>
          <a:prstGeom prst="rect">
            <a:avLst/>
          </a:prstGeom>
          <a:noFill/>
        </p:spPr>
        <p:txBody>
          <a:bodyPr wrap="square" rtlCol="0">
            <a:spAutoFit/>
          </a:bodyPr>
          <a:lstStyle/>
          <a:p>
            <a:pPr marL="342900" indent="-342900">
              <a:buFont typeface="+mj-lt"/>
              <a:buAutoNum type="arabicPeriod" startAt="5"/>
            </a:pPr>
            <a:r>
              <a:rPr lang="mn-MN" dirty="0" smtClean="0">
                <a:latin typeface="Arial" pitchFamily="34" charset="0"/>
                <a:ea typeface="Tahoma" pitchFamily="34" charset="0"/>
                <a:cs typeface="Arial" pitchFamily="34" charset="0"/>
              </a:rPr>
              <a:t>Үзмэрийг тал бүрээс авсан, онцлог шинж, эвдрэл гэмтэл, бичээс тэмдэглэгээ зэргийг бүрэн харуулсан байх</a:t>
            </a:r>
          </a:p>
        </p:txBody>
      </p:sp>
      <p:pic>
        <p:nvPicPr>
          <p:cNvPr id="7171" name="Picture 3" descr="D:\SUT\documents\toollogo\Toollogo 2012\Toollogyn seminar\Inventory Photograph\inventoryphoto.jpg"/>
          <p:cNvPicPr>
            <a:picLocks noChangeAspect="1" noChangeArrowheads="1"/>
          </p:cNvPicPr>
          <p:nvPr/>
        </p:nvPicPr>
        <p:blipFill>
          <a:blip r:embed="rId4" cstate="print"/>
          <a:srcRect/>
          <a:stretch>
            <a:fillRect/>
          </a:stretch>
        </p:blipFill>
        <p:spPr bwMode="auto">
          <a:xfrm>
            <a:off x="615709" y="2362200"/>
            <a:ext cx="3575291" cy="3733800"/>
          </a:xfrm>
          <a:prstGeom prst="rect">
            <a:avLst/>
          </a:prstGeom>
          <a:noFill/>
        </p:spPr>
      </p:pic>
      <p:pic>
        <p:nvPicPr>
          <p:cNvPr id="7172" name="Picture 4" descr="D:\SUT\documents\toollogo\Toollogo 2012\Toollogyn seminar\Inventory Photograph\inventoryPhoto5.jpg"/>
          <p:cNvPicPr>
            <a:picLocks noChangeAspect="1" noChangeArrowheads="1"/>
          </p:cNvPicPr>
          <p:nvPr/>
        </p:nvPicPr>
        <p:blipFill>
          <a:blip r:embed="rId5" cstate="print"/>
          <a:srcRect r="24167"/>
          <a:stretch>
            <a:fillRect/>
          </a:stretch>
        </p:blipFill>
        <p:spPr bwMode="auto">
          <a:xfrm>
            <a:off x="4495800" y="2362200"/>
            <a:ext cx="4267200" cy="3733800"/>
          </a:xfrm>
          <a:prstGeom prst="rect">
            <a:avLst/>
          </a:prstGeom>
          <a:noFill/>
        </p:spPr>
      </p:pic>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ox(in)">
                                      <p:cBhvr>
                                        <p:cTn id="7" dur="500"/>
                                        <p:tgtEl>
                                          <p:spTgt spid="7171"/>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ox(in)">
                                      <p:cBhvr>
                                        <p:cTn id="12" dur="500"/>
                                        <p:tgtEl>
                                          <p:spTgt spid="7172"/>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15</a:t>
            </a:fld>
            <a:endParaRPr lang="en-US" dirty="0"/>
          </a:p>
        </p:txBody>
      </p:sp>
      <p:sp>
        <p:nvSpPr>
          <p:cNvPr id="9" name="TextBox 8"/>
          <p:cNvSpPr txBox="1"/>
          <p:nvPr/>
        </p:nvSpPr>
        <p:spPr>
          <a:xfrm>
            <a:off x="533400" y="1524000"/>
            <a:ext cx="8229600" cy="147732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Хар цагааны масштаб, өнгөний масштабыг яагаад хэрэглэх ёстой гэж?</a:t>
            </a:r>
          </a:p>
          <a:p>
            <a:pPr marL="342900" indent="-342900"/>
            <a:endParaRPr lang="mn-MN" sz="1500" dirty="0" smtClean="0">
              <a:latin typeface="Arial" pitchFamily="34" charset="0"/>
              <a:ea typeface="Tahoma" pitchFamily="34" charset="0"/>
              <a:cs typeface="Arial" pitchFamily="34" charset="0"/>
            </a:endParaRPr>
          </a:p>
          <a:p>
            <a:pPr marL="342900" indent="-342900">
              <a:buFont typeface="+mj-lt"/>
              <a:buAutoNum type="arabicPeriod"/>
            </a:pPr>
            <a:r>
              <a:rPr lang="mn-MN" sz="1500" dirty="0" smtClean="0">
                <a:latin typeface="Arial" pitchFamily="34" charset="0"/>
                <a:ea typeface="Tahoma" pitchFamily="34" charset="0"/>
                <a:cs typeface="Arial" pitchFamily="34" charset="0"/>
              </a:rPr>
              <a:t>Зураг авах үеийн алдаанаас болж тухайн үзмэрийн өнгө зурган дээр өөр гарсан үед хар цагааны болон өнгөний масштабаар хөөж үзмэрийн жинхэнэ өнгийг олох боломжтой.</a:t>
            </a:r>
          </a:p>
          <a:p>
            <a:pPr marL="342900" indent="-342900">
              <a:buFont typeface="+mj-lt"/>
              <a:buAutoNum type="arabicPeriod"/>
            </a:pPr>
            <a:endParaRPr lang="mn-MN" sz="1500" dirty="0" smtClean="0">
              <a:latin typeface="Arial" pitchFamily="34" charset="0"/>
              <a:ea typeface="Tahoma" pitchFamily="34" charset="0"/>
              <a:cs typeface="Arial" pitchFamily="34" charset="0"/>
            </a:endParaRP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pic>
        <p:nvPicPr>
          <p:cNvPr id="1027" name="Picture 3" descr="D:\SUT\documents\toollogo\Toollogo 2012\Toollogyn seminar\Inventory Photograph\scale2.jpg"/>
          <p:cNvPicPr>
            <a:picLocks noChangeAspect="1" noChangeArrowheads="1"/>
          </p:cNvPicPr>
          <p:nvPr/>
        </p:nvPicPr>
        <p:blipFill>
          <a:blip r:embed="rId4" cstate="print"/>
          <a:srcRect/>
          <a:stretch>
            <a:fillRect/>
          </a:stretch>
        </p:blipFill>
        <p:spPr bwMode="auto">
          <a:xfrm>
            <a:off x="70785" y="3276600"/>
            <a:ext cx="2901015" cy="2286000"/>
          </a:xfrm>
          <a:prstGeom prst="rect">
            <a:avLst/>
          </a:prstGeom>
          <a:ln>
            <a:noFill/>
          </a:ln>
          <a:effectLst>
            <a:outerShdw blurRad="292100" dist="139700" dir="2700000" algn="tl" rotWithShape="0">
              <a:srgbClr val="333333">
                <a:alpha val="65000"/>
              </a:srgbClr>
            </a:outerShdw>
          </a:effectLst>
        </p:spPr>
      </p:pic>
      <p:pic>
        <p:nvPicPr>
          <p:cNvPr id="1028" name="Picture 4" descr="D:\SUT\documents\toollogo\Toollogo 2012\Toollogyn seminar\Inventory Photograph\scale3.jpg"/>
          <p:cNvPicPr>
            <a:picLocks noChangeAspect="1" noChangeArrowheads="1"/>
          </p:cNvPicPr>
          <p:nvPr/>
        </p:nvPicPr>
        <p:blipFill>
          <a:blip r:embed="rId5" cstate="print"/>
          <a:srcRect/>
          <a:stretch>
            <a:fillRect/>
          </a:stretch>
        </p:blipFill>
        <p:spPr bwMode="auto">
          <a:xfrm>
            <a:off x="3126908" y="3276600"/>
            <a:ext cx="2895600" cy="2281733"/>
          </a:xfrm>
          <a:prstGeom prst="rect">
            <a:avLst/>
          </a:prstGeom>
          <a:ln>
            <a:noFill/>
          </a:ln>
          <a:effectLst>
            <a:outerShdw blurRad="292100" dist="139700" dir="2700000" algn="tl" rotWithShape="0">
              <a:srgbClr val="333333">
                <a:alpha val="65000"/>
              </a:srgbClr>
            </a:outerShdw>
          </a:effectLst>
        </p:spPr>
      </p:pic>
      <p:pic>
        <p:nvPicPr>
          <p:cNvPr id="1029" name="Picture 5" descr="D:\SUT\documents\toollogo\Toollogo 2012\Toollogyn seminar\Inventory Photograph\scale1.jpg"/>
          <p:cNvPicPr>
            <a:picLocks noChangeAspect="1" noChangeArrowheads="1"/>
          </p:cNvPicPr>
          <p:nvPr/>
        </p:nvPicPr>
        <p:blipFill>
          <a:blip r:embed="rId6" cstate="print"/>
          <a:srcRect/>
          <a:stretch>
            <a:fillRect/>
          </a:stretch>
        </p:blipFill>
        <p:spPr bwMode="auto">
          <a:xfrm>
            <a:off x="6172200" y="3276601"/>
            <a:ext cx="2895600" cy="2281732"/>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76200" y="5715000"/>
            <a:ext cx="2895600" cy="369332"/>
          </a:xfrm>
          <a:prstGeom prst="rect">
            <a:avLst/>
          </a:prstGeom>
          <a:noFill/>
        </p:spPr>
        <p:txBody>
          <a:bodyPr wrap="square" rtlCol="0">
            <a:spAutoFit/>
          </a:bodyPr>
          <a:lstStyle/>
          <a:p>
            <a:pPr algn="ctr"/>
            <a:r>
              <a:rPr lang="mn-MN" b="1" dirty="0" smtClean="0">
                <a:latin typeface="Arial" pitchFamily="34" charset="0"/>
                <a:ea typeface="Tahoma" pitchFamily="34" charset="0"/>
                <a:cs typeface="Arial" pitchFamily="34" charset="0"/>
              </a:rPr>
              <a:t>1.</a:t>
            </a:r>
            <a:endParaRPr lang="en-US" b="1" dirty="0" smtClean="0">
              <a:latin typeface="Arial" pitchFamily="34" charset="0"/>
              <a:ea typeface="Tahoma" pitchFamily="34" charset="0"/>
              <a:cs typeface="Arial" pitchFamily="34" charset="0"/>
            </a:endParaRPr>
          </a:p>
        </p:txBody>
      </p:sp>
      <p:sp>
        <p:nvSpPr>
          <p:cNvPr id="12" name="TextBox 11"/>
          <p:cNvSpPr txBox="1"/>
          <p:nvPr/>
        </p:nvSpPr>
        <p:spPr>
          <a:xfrm>
            <a:off x="3124200" y="5715000"/>
            <a:ext cx="2895600" cy="369332"/>
          </a:xfrm>
          <a:prstGeom prst="rect">
            <a:avLst/>
          </a:prstGeom>
          <a:noFill/>
        </p:spPr>
        <p:txBody>
          <a:bodyPr wrap="square" rtlCol="0">
            <a:spAutoFit/>
          </a:bodyPr>
          <a:lstStyle/>
          <a:p>
            <a:pPr algn="ctr"/>
            <a:r>
              <a:rPr lang="mn-MN" b="1" dirty="0" smtClean="0">
                <a:latin typeface="Arial" pitchFamily="34" charset="0"/>
                <a:ea typeface="Tahoma" pitchFamily="34" charset="0"/>
                <a:cs typeface="Arial" pitchFamily="34" charset="0"/>
              </a:rPr>
              <a:t>2.</a:t>
            </a:r>
            <a:endParaRPr lang="en-US" b="1" dirty="0" smtClean="0">
              <a:latin typeface="Arial" pitchFamily="34" charset="0"/>
              <a:ea typeface="Tahoma" pitchFamily="34" charset="0"/>
              <a:cs typeface="Arial" pitchFamily="34" charset="0"/>
            </a:endParaRPr>
          </a:p>
        </p:txBody>
      </p:sp>
      <p:sp>
        <p:nvSpPr>
          <p:cNvPr id="13" name="TextBox 12"/>
          <p:cNvSpPr txBox="1"/>
          <p:nvPr/>
        </p:nvSpPr>
        <p:spPr>
          <a:xfrm>
            <a:off x="6213231" y="5715000"/>
            <a:ext cx="2895600" cy="369332"/>
          </a:xfrm>
          <a:prstGeom prst="rect">
            <a:avLst/>
          </a:prstGeom>
          <a:noFill/>
        </p:spPr>
        <p:txBody>
          <a:bodyPr wrap="square" rtlCol="0">
            <a:spAutoFit/>
          </a:bodyPr>
          <a:lstStyle/>
          <a:p>
            <a:pPr algn="ctr"/>
            <a:r>
              <a:rPr lang="mn-MN" b="1" dirty="0" smtClean="0">
                <a:latin typeface="Arial" pitchFamily="34" charset="0"/>
                <a:ea typeface="Tahoma" pitchFamily="34" charset="0"/>
                <a:cs typeface="Arial" pitchFamily="34" charset="0"/>
              </a:rPr>
              <a:t>3.</a:t>
            </a:r>
            <a:endParaRPr lang="en-US" b="1" dirty="0" smtClean="0">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slide(fromBottom)">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par>
                                <p:cTn id="13" presetID="4"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par>
                                <p:cTn id="21" presetID="4" presetClass="entr" presetSubtype="16"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box(in)">
                                      <p:cBhvr>
                                        <p:cTn id="23" dur="500"/>
                                        <p:tgtEl>
                                          <p:spTgt spid="1028"/>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par>
                                <p:cTn id="29" presetID="4" presetClass="entr" presetSubtype="16"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box(in)">
                                      <p:cBhvr>
                                        <p:cTn id="31" dur="500"/>
                                        <p:tgtEl>
                                          <p:spTgt spid="1029"/>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16</a:t>
            </a:fld>
            <a:endParaRPr lang="en-US" dirty="0"/>
          </a:p>
        </p:txBody>
      </p:sp>
      <p:pic>
        <p:nvPicPr>
          <p:cNvPr id="2050" name="Picture 2" descr="D:\SUT\documents\toollogo\Toollogo 2012\Toollogyn seminar\Inventory Photograph\scale2.jpg"/>
          <p:cNvPicPr>
            <a:picLocks noChangeAspect="1" noChangeArrowheads="1"/>
          </p:cNvPicPr>
          <p:nvPr/>
        </p:nvPicPr>
        <p:blipFill>
          <a:blip r:embed="rId3" cstate="print"/>
          <a:srcRect t="4764"/>
          <a:stretch>
            <a:fillRect/>
          </a:stretch>
        </p:blipFill>
        <p:spPr bwMode="auto">
          <a:xfrm>
            <a:off x="0" y="0"/>
            <a:ext cx="9144000" cy="6858000"/>
          </a:xfrm>
          <a:prstGeom prst="rect">
            <a:avLst/>
          </a:prstGeom>
          <a:noFill/>
        </p:spPr>
      </p:pic>
      <p:sp>
        <p:nvSpPr>
          <p:cNvPr id="11" name="TextBox 10"/>
          <p:cNvSpPr txBox="1"/>
          <p:nvPr/>
        </p:nvSpPr>
        <p:spPr>
          <a:xfrm>
            <a:off x="381000" y="152400"/>
            <a:ext cx="2743200" cy="369332"/>
          </a:xfrm>
          <a:prstGeom prst="rect">
            <a:avLst/>
          </a:prstGeom>
          <a:noFill/>
        </p:spPr>
        <p:txBody>
          <a:bodyPr wrap="square" rtlCol="0">
            <a:spAutoFit/>
          </a:bodyPr>
          <a:lstStyle/>
          <a:p>
            <a:r>
              <a:rPr lang="mn-MN" b="1" dirty="0" smtClean="0">
                <a:latin typeface="Arial" pitchFamily="34" charset="0"/>
                <a:ea typeface="Tahoma" pitchFamily="34" charset="0"/>
                <a:cs typeface="Arial" pitchFamily="34" charset="0"/>
              </a:rPr>
              <a:t>1.</a:t>
            </a:r>
            <a:endParaRPr lang="en-US" b="1" dirty="0" smtClean="0">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17</a:t>
            </a:fld>
            <a:endParaRPr lang="en-US" dirty="0"/>
          </a:p>
        </p:txBody>
      </p:sp>
      <p:pic>
        <p:nvPicPr>
          <p:cNvPr id="3074" name="Picture 2" descr="D:\SUT\documents\toollogo\Toollogo 2012\Toollogyn seminar\Inventory Photograph\scale3.jpg"/>
          <p:cNvPicPr>
            <a:picLocks noChangeAspect="1" noChangeArrowheads="1"/>
          </p:cNvPicPr>
          <p:nvPr/>
        </p:nvPicPr>
        <p:blipFill>
          <a:blip r:embed="rId3" cstate="print"/>
          <a:srcRect t="4764"/>
          <a:stretch>
            <a:fillRect/>
          </a:stretch>
        </p:blipFill>
        <p:spPr bwMode="auto">
          <a:xfrm>
            <a:off x="0" y="0"/>
            <a:ext cx="9144000" cy="6858000"/>
          </a:xfrm>
          <a:prstGeom prst="rect">
            <a:avLst/>
          </a:prstGeom>
          <a:noFill/>
        </p:spPr>
      </p:pic>
      <p:sp>
        <p:nvSpPr>
          <p:cNvPr id="11" name="TextBox 10"/>
          <p:cNvSpPr txBox="1"/>
          <p:nvPr/>
        </p:nvSpPr>
        <p:spPr>
          <a:xfrm>
            <a:off x="381000" y="152400"/>
            <a:ext cx="2743200" cy="369332"/>
          </a:xfrm>
          <a:prstGeom prst="rect">
            <a:avLst/>
          </a:prstGeom>
          <a:noFill/>
        </p:spPr>
        <p:txBody>
          <a:bodyPr wrap="square" rtlCol="0">
            <a:spAutoFit/>
          </a:bodyPr>
          <a:lstStyle/>
          <a:p>
            <a:r>
              <a:rPr lang="mn-MN" b="1" dirty="0" smtClean="0">
                <a:latin typeface="Arial" pitchFamily="34" charset="0"/>
                <a:ea typeface="Tahoma" pitchFamily="34" charset="0"/>
                <a:cs typeface="Arial" pitchFamily="34" charset="0"/>
              </a:rPr>
              <a:t>2.</a:t>
            </a:r>
            <a:endParaRPr lang="en-US" b="1" dirty="0" smtClean="0">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UT\documents\toollogo\Toollogo 2012\Toollogyn seminar\Inventory Photograph\scale1.jpg"/>
          <p:cNvPicPr>
            <a:picLocks noChangeAspect="1" noChangeArrowheads="1"/>
          </p:cNvPicPr>
          <p:nvPr/>
        </p:nvPicPr>
        <p:blipFill>
          <a:blip r:embed="rId3" cstate="print"/>
          <a:srcRect t="4764"/>
          <a:stretch>
            <a:fillRect/>
          </a:stretch>
        </p:blipFill>
        <p:spPr bwMode="auto">
          <a:xfrm>
            <a:off x="0" y="0"/>
            <a:ext cx="9144000" cy="6858000"/>
          </a:xfrm>
          <a:prstGeom prst="rect">
            <a:avLst/>
          </a:prstGeom>
          <a:noFill/>
        </p:spPr>
      </p:pic>
      <p:sp>
        <p:nvSpPr>
          <p:cNvPr id="8" name="TextBox 7"/>
          <p:cNvSpPr txBox="1"/>
          <p:nvPr/>
        </p:nvSpPr>
        <p:spPr>
          <a:xfrm>
            <a:off x="381000" y="152400"/>
            <a:ext cx="2743200" cy="369332"/>
          </a:xfrm>
          <a:prstGeom prst="rect">
            <a:avLst/>
          </a:prstGeom>
          <a:noFill/>
        </p:spPr>
        <p:txBody>
          <a:bodyPr wrap="square" rtlCol="0">
            <a:spAutoFit/>
          </a:bodyPr>
          <a:lstStyle/>
          <a:p>
            <a:r>
              <a:rPr lang="mn-MN" b="1" dirty="0" smtClean="0">
                <a:latin typeface="Arial" pitchFamily="34" charset="0"/>
                <a:ea typeface="Tahoma" pitchFamily="34" charset="0"/>
                <a:cs typeface="Arial" pitchFamily="34" charset="0"/>
              </a:rPr>
              <a:t>3.</a:t>
            </a:r>
            <a:endParaRPr lang="en-US" b="1" dirty="0" smtClean="0">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10" name="Slide Number Placeholder 9"/>
          <p:cNvSpPr>
            <a:spLocks noGrp="1"/>
          </p:cNvSpPr>
          <p:nvPr>
            <p:ph type="sldNum" sz="quarter" idx="12"/>
          </p:nvPr>
        </p:nvSpPr>
        <p:spPr/>
        <p:txBody>
          <a:bodyPr/>
          <a:lstStyle/>
          <a:p>
            <a:fld id="{1E659715-7D7E-402A-A89E-2CD1F1567104}" type="slidenum">
              <a:rPr lang="en-US" smtClean="0"/>
              <a:pPr/>
              <a:t>19</a:t>
            </a:fld>
            <a:endParaRPr lang="en-US" dirty="0"/>
          </a:p>
        </p:txBody>
      </p:sp>
      <p:sp>
        <p:nvSpPr>
          <p:cNvPr id="9" name="TextBox 8"/>
          <p:cNvSpPr txBox="1"/>
          <p:nvPr/>
        </p:nvSpPr>
        <p:spPr>
          <a:xfrm>
            <a:off x="457200" y="12954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Гэрэл зургийн аппаратны линз цэвэр байгаа эсэхийг тогтмол шалгаж байх.</a:t>
            </a:r>
          </a:p>
          <a:p>
            <a:pPr marL="342900" indent="-342900"/>
            <a:endParaRPr lang="mn-MN" sz="1500" dirty="0" smtClean="0">
              <a:latin typeface="Arial" pitchFamily="34" charset="0"/>
              <a:ea typeface="Tahoma" pitchFamily="34" charset="0"/>
              <a:cs typeface="Arial" pitchFamily="34" charset="0"/>
            </a:endParaRP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grpSp>
        <p:nvGrpSpPr>
          <p:cNvPr id="18" name="Group 17"/>
          <p:cNvGrpSpPr/>
          <p:nvPr/>
        </p:nvGrpSpPr>
        <p:grpSpPr>
          <a:xfrm>
            <a:off x="381000" y="1905000"/>
            <a:ext cx="8509000" cy="4445000"/>
            <a:chOff x="381000" y="1905000"/>
            <a:chExt cx="8509000" cy="4445000"/>
          </a:xfrm>
        </p:grpSpPr>
        <p:pic>
          <p:nvPicPr>
            <p:cNvPr id="12" name="Picture 2"/>
            <p:cNvPicPr>
              <a:picLocks noChangeAspect="1" noChangeArrowheads="1"/>
            </p:cNvPicPr>
            <p:nvPr/>
          </p:nvPicPr>
          <p:blipFill>
            <a:blip r:embed="rId3" cstate="print"/>
            <a:srcRect l="18905"/>
            <a:stretch>
              <a:fillRect/>
            </a:stretch>
          </p:blipFill>
          <p:spPr bwMode="auto">
            <a:xfrm>
              <a:off x="381000" y="4114800"/>
              <a:ext cx="2941865" cy="2235200"/>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3810000" y="1943100"/>
              <a:ext cx="5080000" cy="3390900"/>
            </a:xfrm>
            <a:prstGeom prst="rect">
              <a:avLst/>
            </a:prstGeom>
            <a:noFill/>
            <a:ln w="28575">
              <a:solidFill>
                <a:srgbClr val="FF0000"/>
              </a:solidFill>
              <a:miter lim="800000"/>
              <a:headEnd/>
              <a:tailEnd/>
            </a:ln>
          </p:spPr>
        </p:pic>
        <p:sp>
          <p:nvSpPr>
            <p:cNvPr id="14" name="Rectangle 13"/>
            <p:cNvSpPr/>
            <p:nvPr/>
          </p:nvSpPr>
          <p:spPr>
            <a:xfrm>
              <a:off x="1676400" y="5210175"/>
              <a:ext cx="990600" cy="762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1676400" y="1905000"/>
              <a:ext cx="2133600" cy="32956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5334000"/>
              <a:ext cx="6172200" cy="6286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Bottom)">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зорилго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2</a:t>
            </a:fld>
            <a:endParaRPr lang="en-US" dirty="0"/>
          </a:p>
        </p:txBody>
      </p:sp>
      <p:sp>
        <p:nvSpPr>
          <p:cNvPr id="16" name="TextBox 15"/>
          <p:cNvSpPr txBox="1"/>
          <p:nvPr/>
        </p:nvSpPr>
        <p:spPr>
          <a:xfrm>
            <a:off x="457200" y="1981200"/>
            <a:ext cx="7086600" cy="369332"/>
          </a:xfrm>
          <a:prstGeom prst="rect">
            <a:avLst/>
          </a:prstGeom>
          <a:noFill/>
        </p:spPr>
        <p:txBody>
          <a:bodyPr wrap="square" rtlCol="0">
            <a:spAutoFit/>
          </a:bodyPr>
          <a:lstStyle/>
          <a:p>
            <a:r>
              <a:rPr lang="mn-MN" b="1" dirty="0" smtClean="0">
                <a:latin typeface="Arial" pitchFamily="34" charset="0"/>
                <a:ea typeface="Tahoma" pitchFamily="34" charset="0"/>
                <a:cs typeface="Arial" pitchFamily="34" charset="0"/>
              </a:rPr>
              <a:t>1. Өөрийн гэдгийг баталгаажуулах</a:t>
            </a:r>
            <a:endParaRPr lang="en-US" b="1" dirty="0">
              <a:latin typeface="Arial" pitchFamily="34" charset="0"/>
              <a:ea typeface="Tahoma" pitchFamily="34" charset="0"/>
              <a:cs typeface="Arial" pitchFamily="34" charset="0"/>
            </a:endParaRPr>
          </a:p>
        </p:txBody>
      </p:sp>
      <p:sp>
        <p:nvSpPr>
          <p:cNvPr id="13" name="TextBox 12"/>
          <p:cNvSpPr txBox="1"/>
          <p:nvPr/>
        </p:nvSpPr>
        <p:spPr>
          <a:xfrm>
            <a:off x="457200" y="2362200"/>
            <a:ext cx="7924800" cy="923330"/>
          </a:xfrm>
          <a:prstGeom prst="rect">
            <a:avLst/>
          </a:prstGeom>
          <a:noFill/>
        </p:spPr>
        <p:txBody>
          <a:bodyPr wrap="square" rtlCol="0">
            <a:spAutoFit/>
          </a:bodyPr>
          <a:lstStyle/>
          <a:p>
            <a:r>
              <a:rPr lang="en-US" dirty="0" smtClean="0">
                <a:latin typeface="Arial" pitchFamily="34" charset="0"/>
                <a:ea typeface="Tahoma" pitchFamily="34" charset="0"/>
                <a:cs typeface="Arial" pitchFamily="34" charset="0"/>
              </a:rPr>
              <a:t>Ү</a:t>
            </a:r>
            <a:r>
              <a:rPr lang="mn-MN" dirty="0" smtClean="0">
                <a:latin typeface="Arial" pitchFamily="34" charset="0"/>
                <a:ea typeface="Tahoma" pitchFamily="34" charset="0"/>
                <a:cs typeface="Arial" pitchFamily="34" charset="0"/>
              </a:rPr>
              <a:t>змэр гадаад дотоодын үзэсгэлэнд оролцох, хулгайд алдагдах гэх мэт тохиолдолд тухайн үзмэрийг өөрийн гэдгийг баталгаажуулах гол баримт болдог.</a:t>
            </a:r>
            <a:endParaRPr lang="en-US" dirty="0">
              <a:latin typeface="Arial" pitchFamily="34" charset="0"/>
              <a:ea typeface="Tahoma" pitchFamily="34" charset="0"/>
              <a:cs typeface="Arial" pitchFamily="34" charset="0"/>
            </a:endParaRPr>
          </a:p>
        </p:txBody>
      </p:sp>
      <p:sp>
        <p:nvSpPr>
          <p:cNvPr id="20" name="TextBox 19"/>
          <p:cNvSpPr txBox="1"/>
          <p:nvPr/>
        </p:nvSpPr>
        <p:spPr>
          <a:xfrm>
            <a:off x="457200" y="3810000"/>
            <a:ext cx="7086600" cy="369332"/>
          </a:xfrm>
          <a:prstGeom prst="rect">
            <a:avLst/>
          </a:prstGeom>
          <a:noFill/>
        </p:spPr>
        <p:txBody>
          <a:bodyPr wrap="square" rtlCol="0">
            <a:spAutoFit/>
          </a:bodyPr>
          <a:lstStyle/>
          <a:p>
            <a:r>
              <a:rPr lang="mn-MN" b="1" dirty="0" smtClean="0">
                <a:latin typeface="Arial" pitchFamily="34" charset="0"/>
                <a:ea typeface="Tahoma" pitchFamily="34" charset="0"/>
                <a:cs typeface="Arial" pitchFamily="34" charset="0"/>
              </a:rPr>
              <a:t>2. Үзмэрийн талаар дэлгэрэнгүй мэдээлэл авах</a:t>
            </a:r>
            <a:endParaRPr lang="en-US" b="1" dirty="0">
              <a:latin typeface="Arial" pitchFamily="34" charset="0"/>
              <a:ea typeface="Tahoma" pitchFamily="34" charset="0"/>
              <a:cs typeface="Arial" pitchFamily="34" charset="0"/>
            </a:endParaRPr>
          </a:p>
        </p:txBody>
      </p:sp>
      <p:sp>
        <p:nvSpPr>
          <p:cNvPr id="21" name="TextBox 20"/>
          <p:cNvSpPr txBox="1"/>
          <p:nvPr/>
        </p:nvSpPr>
        <p:spPr>
          <a:xfrm>
            <a:off x="457200" y="4191000"/>
            <a:ext cx="7924800" cy="646331"/>
          </a:xfrm>
          <a:prstGeom prst="rect">
            <a:avLst/>
          </a:prstGeom>
          <a:noFill/>
        </p:spPr>
        <p:txBody>
          <a:bodyPr wrap="square" rtlCol="0">
            <a:spAutoFit/>
          </a:bodyPr>
          <a:lstStyle/>
          <a:p>
            <a:r>
              <a:rPr lang="en-US" dirty="0" smtClean="0">
                <a:latin typeface="Arial" pitchFamily="34" charset="0"/>
                <a:ea typeface="Tahoma" pitchFamily="34" charset="0"/>
                <a:cs typeface="Arial" pitchFamily="34" charset="0"/>
              </a:rPr>
              <a:t>Ү</a:t>
            </a:r>
            <a:r>
              <a:rPr lang="mn-MN" dirty="0" smtClean="0">
                <a:latin typeface="Arial" pitchFamily="34" charset="0"/>
                <a:ea typeface="Tahoma" pitchFamily="34" charset="0"/>
                <a:cs typeface="Arial" pitchFamily="34" charset="0"/>
              </a:rPr>
              <a:t>змэрийн хэлбэр хэмжээ, өнгө дүрс, эвдрэл гэмтэл, тэмдэг бичээс, онцлог шинж зэрэг мэдээллийг авах. </a:t>
            </a:r>
            <a:endParaRPr lang="en-US" dirty="0">
              <a:latin typeface="Arial" pitchFamily="34" charset="0"/>
              <a:ea typeface="Tahoma" pitchFamily="34" charset="0"/>
              <a:cs typeface="Arial" pitchFamily="34" charset="0"/>
            </a:endParaRPr>
          </a:p>
        </p:txBody>
      </p:sp>
      <p:sp>
        <p:nvSpPr>
          <p:cNvPr id="22" name="TextBox 21"/>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20</a:t>
            </a:fld>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604424" y="1828800"/>
            <a:ext cx="3767191" cy="2514600"/>
          </a:xfrm>
          <a:prstGeom prst="rect">
            <a:avLst/>
          </a:prstGeom>
          <a:noFill/>
          <a:ln w="2857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4800600" y="1828800"/>
            <a:ext cx="3767191" cy="251460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609600" y="4876800"/>
            <a:ext cx="2438400" cy="1531658"/>
          </a:xfrm>
          <a:prstGeom prst="rect">
            <a:avLst/>
          </a:prstGeom>
          <a:noFill/>
          <a:ln w="9525">
            <a:noFill/>
            <a:miter lim="800000"/>
            <a:headEnd/>
            <a:tailEnd/>
          </a:ln>
        </p:spPr>
      </p:pic>
      <p:sp>
        <p:nvSpPr>
          <p:cNvPr id="14" name="TextBox 13"/>
          <p:cNvSpPr txBox="1"/>
          <p:nvPr/>
        </p:nvSpPr>
        <p:spPr>
          <a:xfrm>
            <a:off x="5486400" y="4343400"/>
            <a:ext cx="2514600" cy="369332"/>
          </a:xfrm>
          <a:prstGeom prst="rect">
            <a:avLst/>
          </a:prstGeom>
          <a:noFill/>
        </p:spPr>
        <p:txBody>
          <a:bodyPr wrap="squar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эвэрлэсний дараа</a:t>
            </a:r>
          </a:p>
        </p:txBody>
      </p:sp>
      <p:sp>
        <p:nvSpPr>
          <p:cNvPr id="17" name="TextBox 16"/>
          <p:cNvSpPr txBox="1"/>
          <p:nvPr/>
        </p:nvSpPr>
        <p:spPr>
          <a:xfrm>
            <a:off x="1295400" y="4343400"/>
            <a:ext cx="2514600" cy="369332"/>
          </a:xfrm>
          <a:prstGeom prst="rect">
            <a:avLst/>
          </a:prstGeom>
          <a:noFill/>
        </p:spPr>
        <p:txBody>
          <a:bodyPr wrap="square" rtlCol="0">
            <a:spAutoFit/>
          </a:bodyPr>
          <a:lstStyle/>
          <a:p>
            <a:r>
              <a:rPr lang="en-US" dirty="0" smtClean="0">
                <a:latin typeface="Tahoma" pitchFamily="34" charset="0"/>
                <a:ea typeface="Tahoma" pitchFamily="34" charset="0"/>
                <a:cs typeface="Tahoma" pitchFamily="34" charset="0"/>
              </a:rPr>
              <a:t>Ц</a:t>
            </a:r>
            <a:r>
              <a:rPr lang="mn-MN" dirty="0" smtClean="0">
                <a:latin typeface="Tahoma" pitchFamily="34" charset="0"/>
                <a:ea typeface="Tahoma" pitchFamily="34" charset="0"/>
                <a:cs typeface="Tahoma" pitchFamily="34" charset="0"/>
              </a:rPr>
              <a:t>эвэрлэхийн өмнө</a:t>
            </a:r>
          </a:p>
        </p:txBody>
      </p:sp>
      <p:sp>
        <p:nvSpPr>
          <p:cNvPr id="18" name="TextBox 17"/>
          <p:cNvSpPr txBox="1"/>
          <p:nvPr/>
        </p:nvSpPr>
        <p:spPr>
          <a:xfrm>
            <a:off x="3505200" y="5124271"/>
            <a:ext cx="3429000" cy="1200329"/>
          </a:xfrm>
          <a:prstGeom prst="rect">
            <a:avLst/>
          </a:prstGeom>
          <a:noFill/>
        </p:spPr>
        <p:txBody>
          <a:bodyPr wrap="square" rtlCol="0">
            <a:spAutoFit/>
          </a:bodyPr>
          <a:lstStyle/>
          <a:p>
            <a:pPr>
              <a:buFontTx/>
              <a:buChar char="-"/>
            </a:pPr>
            <a:r>
              <a:rPr lang="mn-MN" dirty="0" smtClean="0">
                <a:latin typeface="Tahoma" pitchFamily="34" charset="0"/>
                <a:ea typeface="Tahoma" pitchFamily="34" charset="0"/>
                <a:cs typeface="Tahoma" pitchFamily="34" charset="0"/>
              </a:rPr>
              <a:t> </a:t>
            </a:r>
            <a:r>
              <a:rPr lang="en-US" dirty="0" smtClean="0">
                <a:latin typeface="Tahoma" pitchFamily="34" charset="0"/>
                <a:ea typeface="Tahoma" pitchFamily="34" charset="0"/>
                <a:cs typeface="Tahoma" pitchFamily="34" charset="0"/>
              </a:rPr>
              <a:t>И</a:t>
            </a:r>
            <a:r>
              <a:rPr lang="mn-MN" dirty="0" smtClean="0">
                <a:latin typeface="Tahoma" pitchFamily="34" charset="0"/>
                <a:ea typeface="Tahoma" pitchFamily="34" charset="0"/>
                <a:cs typeface="Tahoma" pitchFamily="34" charset="0"/>
              </a:rPr>
              <a:t>лгэн алчуур</a:t>
            </a:r>
          </a:p>
          <a:p>
            <a:pPr>
              <a:buFontTx/>
              <a:buChar char="-"/>
            </a:pPr>
            <a:r>
              <a:rPr lang="mn-MN" dirty="0" smtClean="0">
                <a:latin typeface="Tahoma" pitchFamily="34" charset="0"/>
                <a:ea typeface="Tahoma" pitchFamily="34" charset="0"/>
                <a:cs typeface="Tahoma" pitchFamily="34" charset="0"/>
              </a:rPr>
              <a:t> Бургуй </a:t>
            </a:r>
            <a:r>
              <a:rPr lang="en-US" dirty="0" smtClean="0">
                <a:latin typeface="Tahoma" pitchFamily="34" charset="0"/>
                <a:ea typeface="Tahoma" pitchFamily="34" charset="0"/>
                <a:cs typeface="Tahoma" pitchFamily="34" charset="0"/>
              </a:rPr>
              <a:t>(</a:t>
            </a:r>
            <a:r>
              <a:rPr lang="mn-MN" dirty="0" smtClean="0">
                <a:latin typeface="Tahoma" pitchFamily="34" charset="0"/>
                <a:ea typeface="Tahoma" pitchFamily="34" charset="0"/>
                <a:cs typeface="Tahoma" pitchFamily="34" charset="0"/>
              </a:rPr>
              <a:t>Тоос үлээгч</a:t>
            </a:r>
            <a:r>
              <a:rPr lang="en-US" dirty="0" smtClean="0">
                <a:latin typeface="Tahoma" pitchFamily="34" charset="0"/>
                <a:ea typeface="Tahoma" pitchFamily="34" charset="0"/>
                <a:cs typeface="Tahoma" pitchFamily="34" charset="0"/>
              </a:rPr>
              <a:t>)</a:t>
            </a:r>
            <a:endParaRPr lang="mn-MN" dirty="0" smtClean="0">
              <a:latin typeface="Tahoma" pitchFamily="34" charset="0"/>
              <a:ea typeface="Tahoma" pitchFamily="34" charset="0"/>
              <a:cs typeface="Tahoma" pitchFamily="34" charset="0"/>
            </a:endParaRPr>
          </a:p>
          <a:p>
            <a:pPr>
              <a:buFontTx/>
              <a:buChar char="-"/>
            </a:pPr>
            <a:r>
              <a:rPr lang="mn-MN" dirty="0" smtClean="0">
                <a:latin typeface="Tahoma" pitchFamily="34" charset="0"/>
                <a:ea typeface="Tahoma" pitchFamily="34" charset="0"/>
                <a:cs typeface="Tahoma" pitchFamily="34" charset="0"/>
              </a:rPr>
              <a:t> Зөөлөн үстэй багс</a:t>
            </a:r>
          </a:p>
          <a:p>
            <a:pPr>
              <a:buFontTx/>
              <a:buChar char="-"/>
            </a:pPr>
            <a:r>
              <a:rPr lang="mn-MN" dirty="0" smtClean="0">
                <a:latin typeface="Tahoma" pitchFamily="34" charset="0"/>
                <a:ea typeface="Tahoma" pitchFamily="34" charset="0"/>
                <a:cs typeface="Tahoma" pitchFamily="34" charset="0"/>
              </a:rPr>
              <a:t> Зориулалтын шингэн</a:t>
            </a:r>
          </a:p>
        </p:txBody>
      </p:sp>
      <p:sp>
        <p:nvSpPr>
          <p:cNvPr id="13" name="TextBox 12"/>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
        <p:nvSpPr>
          <p:cNvPr id="20" name="TextBox 19"/>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21" name="TextBox 20"/>
          <p:cNvSpPr txBox="1"/>
          <p:nvPr/>
        </p:nvSpPr>
        <p:spPr>
          <a:xfrm>
            <a:off x="457200" y="12954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Гэрэл зургийн аппаратны линз цэвэр байгаа эсэхийг тогтмол шалгаж байх.</a:t>
            </a:r>
          </a:p>
          <a:p>
            <a:pPr marL="342900" indent="-342900"/>
            <a:endParaRPr lang="mn-MN" sz="1500" dirty="0" smtClean="0">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21</a:t>
            </a:fld>
            <a:endParaRPr lang="en-US" dirty="0"/>
          </a:p>
        </p:txBody>
      </p:sp>
      <p:sp>
        <p:nvSpPr>
          <p:cNvPr id="14" name="TextBox 13"/>
          <p:cNvSpPr txBox="1"/>
          <p:nvPr/>
        </p:nvSpPr>
        <p:spPr>
          <a:xfrm>
            <a:off x="6019800" y="4267200"/>
            <a:ext cx="2514600" cy="553998"/>
          </a:xfrm>
          <a:prstGeom prst="rect">
            <a:avLst/>
          </a:prstGeom>
          <a:noFill/>
        </p:spPr>
        <p:txBody>
          <a:bodyPr wrap="square" rtlCol="0">
            <a:spAutoFit/>
          </a:bodyPr>
          <a:lstStyle/>
          <a:p>
            <a:pPr algn="r"/>
            <a:r>
              <a:rPr lang="en-US" sz="1500" dirty="0" smtClean="0">
                <a:latin typeface="Tahoma" pitchFamily="34" charset="0"/>
                <a:ea typeface="Tahoma" pitchFamily="34" charset="0"/>
                <a:cs typeface="Tahoma" pitchFamily="34" charset="0"/>
              </a:rPr>
              <a:t>Ц</a:t>
            </a:r>
            <a:r>
              <a:rPr lang="mn-MN" sz="1500" dirty="0" smtClean="0">
                <a:latin typeface="Tahoma" pitchFamily="34" charset="0"/>
                <a:ea typeface="Tahoma" pitchFamily="34" charset="0"/>
                <a:cs typeface="Tahoma" pitchFamily="34" charset="0"/>
              </a:rPr>
              <a:t>эвэрлэсний дараа</a:t>
            </a:r>
          </a:p>
          <a:p>
            <a:pPr algn="r"/>
            <a:r>
              <a:rPr lang="mn-MN" sz="1500" dirty="0" smtClean="0">
                <a:latin typeface="Tahoma" pitchFamily="34" charset="0"/>
                <a:ea typeface="Tahoma" pitchFamily="34" charset="0"/>
                <a:cs typeface="Tahoma" pitchFamily="34" charset="0"/>
              </a:rPr>
              <a:t>авсан зураг</a:t>
            </a:r>
          </a:p>
        </p:txBody>
      </p:sp>
      <p:sp>
        <p:nvSpPr>
          <p:cNvPr id="17" name="TextBox 16"/>
          <p:cNvSpPr txBox="1"/>
          <p:nvPr/>
        </p:nvSpPr>
        <p:spPr>
          <a:xfrm>
            <a:off x="609600" y="4343400"/>
            <a:ext cx="2514600" cy="553998"/>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Ц</a:t>
            </a:r>
            <a:r>
              <a:rPr lang="mn-MN" sz="1500" dirty="0" smtClean="0">
                <a:latin typeface="Tahoma" pitchFamily="34" charset="0"/>
                <a:ea typeface="Tahoma" pitchFamily="34" charset="0"/>
                <a:cs typeface="Tahoma" pitchFamily="34" charset="0"/>
              </a:rPr>
              <a:t>эвэрлэхийн өмнө </a:t>
            </a:r>
          </a:p>
          <a:p>
            <a:r>
              <a:rPr lang="mn-MN" sz="1500" dirty="0" smtClean="0">
                <a:latin typeface="Tahoma" pitchFamily="34" charset="0"/>
                <a:ea typeface="Tahoma" pitchFamily="34" charset="0"/>
                <a:cs typeface="Tahoma" pitchFamily="34" charset="0"/>
              </a:rPr>
              <a:t>авсан зураг</a:t>
            </a:r>
          </a:p>
        </p:txBody>
      </p:sp>
      <p:pic>
        <p:nvPicPr>
          <p:cNvPr id="4098" name="Picture 2"/>
          <p:cNvPicPr>
            <a:picLocks noChangeAspect="1" noChangeArrowheads="1"/>
          </p:cNvPicPr>
          <p:nvPr/>
        </p:nvPicPr>
        <p:blipFill>
          <a:blip r:embed="rId3" cstate="print"/>
          <a:srcRect/>
          <a:stretch>
            <a:fillRect/>
          </a:stretch>
        </p:blipFill>
        <p:spPr bwMode="auto">
          <a:xfrm>
            <a:off x="609600" y="1905000"/>
            <a:ext cx="3276600" cy="241950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257800" y="1828800"/>
            <a:ext cx="3275194" cy="24384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514600" y="4724400"/>
            <a:ext cx="1780586" cy="1600200"/>
          </a:xfrm>
          <a:prstGeom prst="rect">
            <a:avLst/>
          </a:prstGeom>
          <a:noFill/>
          <a:ln w="19050">
            <a:solidFill>
              <a:srgbClr val="FF0000"/>
            </a:solidFill>
            <a:miter lim="800000"/>
            <a:headEnd/>
            <a:tailEnd/>
          </a:ln>
        </p:spPr>
      </p:pic>
      <p:pic>
        <p:nvPicPr>
          <p:cNvPr id="4101" name="Picture 5"/>
          <p:cNvPicPr>
            <a:picLocks noChangeAspect="1" noChangeArrowheads="1"/>
          </p:cNvPicPr>
          <p:nvPr/>
        </p:nvPicPr>
        <p:blipFill>
          <a:blip r:embed="rId6" cstate="print"/>
          <a:srcRect r="4167" b="2636"/>
          <a:stretch>
            <a:fillRect/>
          </a:stretch>
        </p:blipFill>
        <p:spPr bwMode="auto">
          <a:xfrm>
            <a:off x="4371975" y="4724400"/>
            <a:ext cx="1752600" cy="1600200"/>
          </a:xfrm>
          <a:prstGeom prst="rect">
            <a:avLst/>
          </a:prstGeom>
          <a:noFill/>
          <a:ln w="19050">
            <a:solidFill>
              <a:srgbClr val="FF0000"/>
            </a:solidFill>
            <a:miter lim="800000"/>
            <a:headEnd/>
            <a:tailEnd/>
          </a:ln>
        </p:spPr>
      </p:pic>
      <p:cxnSp>
        <p:nvCxnSpPr>
          <p:cNvPr id="20" name="Straight Arrow Connector 19"/>
          <p:cNvCxnSpPr>
            <a:stCxn id="4100" idx="0"/>
            <a:endCxn id="22" idx="2"/>
          </p:cNvCxnSpPr>
          <p:nvPr/>
        </p:nvCxnSpPr>
        <p:spPr>
          <a:xfrm flipV="1">
            <a:off x="3404893" y="2819400"/>
            <a:ext cx="93504" cy="1905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48025" y="2362200"/>
            <a:ext cx="50074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09832" y="2286000"/>
            <a:ext cx="500743"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4101" idx="0"/>
            <a:endCxn id="23" idx="2"/>
          </p:cNvCxnSpPr>
          <p:nvPr/>
        </p:nvCxnSpPr>
        <p:spPr>
          <a:xfrm flipV="1">
            <a:off x="5248275" y="2743200"/>
            <a:ext cx="2911929" cy="1981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24" name="TextBox 23"/>
          <p:cNvSpPr txBox="1"/>
          <p:nvPr/>
        </p:nvSpPr>
        <p:spPr>
          <a:xfrm>
            <a:off x="457200" y="12954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Гэрэл зургийн аппаратны линз цэвэр байгаа эсэхийг тогтмол шалгаж байх.</a:t>
            </a:r>
          </a:p>
          <a:p>
            <a:pPr marL="342900" indent="-342900"/>
            <a:endParaRPr lang="mn-MN" sz="1500" dirty="0" smtClean="0">
              <a:latin typeface="Arial" pitchFamily="34" charset="0"/>
              <a:ea typeface="Tahoma" pitchFamily="34" charset="0"/>
              <a:cs typeface="Arial" pitchFamily="34" charset="0"/>
            </a:endParaRPr>
          </a:p>
        </p:txBody>
      </p:sp>
      <p:sp>
        <p:nvSpPr>
          <p:cNvPr id="26" name="TextBox 25"/>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22</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33400" y="3048000"/>
            <a:ext cx="2560166" cy="29718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267200" y="1828800"/>
            <a:ext cx="1968500" cy="2108200"/>
          </a:xfrm>
          <a:prstGeom prst="rect">
            <a:avLst/>
          </a:prstGeom>
          <a:ln w="25400">
            <a:solidFill>
              <a:srgbClr val="FF0000"/>
            </a:solidFill>
          </a:ln>
          <a:effectLst>
            <a:outerShdw blurRad="292100" dist="139700" dir="2700000" algn="tl" rotWithShape="0">
              <a:srgbClr val="333333">
                <a:alpha val="65000"/>
              </a:srgbClr>
            </a:outerShdw>
          </a:effectLst>
        </p:spPr>
      </p:pic>
      <p:cxnSp>
        <p:nvCxnSpPr>
          <p:cNvPr id="9" name="Straight Arrow Connector 8"/>
          <p:cNvCxnSpPr>
            <a:stCxn id="1027" idx="1"/>
          </p:cNvCxnSpPr>
          <p:nvPr/>
        </p:nvCxnSpPr>
        <p:spPr>
          <a:xfrm rot="10800000" flipV="1">
            <a:off x="1066800" y="2882900"/>
            <a:ext cx="3200400" cy="23749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descr="http://www.digitalreview.ca/pics/Rebel_XSi/Canon_XSi_AF.jpg"/>
          <p:cNvPicPr>
            <a:picLocks noChangeAspect="1" noChangeArrowheads="1"/>
          </p:cNvPicPr>
          <p:nvPr/>
        </p:nvPicPr>
        <p:blipFill>
          <a:blip r:embed="rId5" cstate="print"/>
          <a:srcRect/>
          <a:stretch>
            <a:fillRect/>
          </a:stretch>
        </p:blipFill>
        <p:spPr bwMode="auto">
          <a:xfrm>
            <a:off x="3810000" y="4267200"/>
            <a:ext cx="2667000" cy="2057870"/>
          </a:xfrm>
          <a:prstGeom prst="rect">
            <a:avLst/>
          </a:prstGeom>
          <a:noFill/>
        </p:spPr>
      </p:pic>
      <p:sp>
        <p:nvSpPr>
          <p:cNvPr id="16" name="TextBox 15"/>
          <p:cNvSpPr txBox="1"/>
          <p:nvPr/>
        </p:nvSpPr>
        <p:spPr>
          <a:xfrm>
            <a:off x="6629400" y="2362200"/>
            <a:ext cx="2209800" cy="1015663"/>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Л</a:t>
            </a:r>
            <a:r>
              <a:rPr lang="mn-MN" sz="1500" dirty="0" smtClean="0">
                <a:latin typeface="Tahoma" pitchFamily="34" charset="0"/>
                <a:ea typeface="Tahoma" pitchFamily="34" charset="0"/>
                <a:cs typeface="Tahoma" pitchFamily="34" charset="0"/>
              </a:rPr>
              <a:t>инз дээр байрлах фокусны сонголтыг </a:t>
            </a:r>
            <a:r>
              <a:rPr lang="en-US" sz="1500" dirty="0" smtClean="0">
                <a:latin typeface="Tahoma" pitchFamily="34" charset="0"/>
                <a:ea typeface="Tahoma" pitchFamily="34" charset="0"/>
                <a:cs typeface="Tahoma" pitchFamily="34" charset="0"/>
              </a:rPr>
              <a:t>AF </a:t>
            </a:r>
            <a:r>
              <a:rPr lang="mn-MN" sz="1500" dirty="0" smtClean="0">
                <a:latin typeface="Tahoma" pitchFamily="34" charset="0"/>
                <a:ea typeface="Tahoma" pitchFamily="34" charset="0"/>
                <a:cs typeface="Tahoma" pitchFamily="34" charset="0"/>
              </a:rPr>
              <a:t>буюу “автомат фокус” горимд шилжүүлнэ</a:t>
            </a:r>
            <a:endParaRPr lang="en-US" sz="1500" dirty="0">
              <a:latin typeface="Tahoma" pitchFamily="34" charset="0"/>
              <a:ea typeface="Tahoma" pitchFamily="34" charset="0"/>
              <a:cs typeface="Tahoma" pitchFamily="34" charset="0"/>
            </a:endParaRPr>
          </a:p>
        </p:txBody>
      </p:sp>
      <p:sp>
        <p:nvSpPr>
          <p:cNvPr id="20" name="TextBox 19"/>
          <p:cNvSpPr txBox="1"/>
          <p:nvPr/>
        </p:nvSpPr>
        <p:spPr>
          <a:xfrm>
            <a:off x="6705600" y="4267200"/>
            <a:ext cx="2209800" cy="1938992"/>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А</a:t>
            </a:r>
            <a:r>
              <a:rPr lang="mn-MN" sz="1500" dirty="0" smtClean="0">
                <a:latin typeface="Tahoma" pitchFamily="34" charset="0"/>
                <a:ea typeface="Tahoma" pitchFamily="34" charset="0"/>
                <a:cs typeface="Tahoma" pitchFamily="34" charset="0"/>
              </a:rPr>
              <a:t>втоматаар фокус авах горимд шилжсэн үед шагайвчаар харагдах 9 цэгээс автоматаар сонгогдож танд хамгийн ойр байх объект дээр фокус таарна </a:t>
            </a:r>
            <a:endParaRPr lang="en-US" sz="1500" dirty="0">
              <a:latin typeface="Tahoma" pitchFamily="34" charset="0"/>
              <a:ea typeface="Tahoma" pitchFamily="34" charset="0"/>
              <a:cs typeface="Tahoma" pitchFamily="34" charset="0"/>
            </a:endParaRPr>
          </a:p>
        </p:txBody>
      </p:sp>
      <p:sp>
        <p:nvSpPr>
          <p:cNvPr id="17" name="TextBox 16"/>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18" name="TextBox 17"/>
          <p:cNvSpPr txBox="1"/>
          <p:nvPr/>
        </p:nvSpPr>
        <p:spPr>
          <a:xfrm>
            <a:off x="457200" y="12954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Автомат фокус горимын ажиллах зарчим.</a:t>
            </a:r>
          </a:p>
          <a:p>
            <a:pPr marL="342900" indent="-342900"/>
            <a:endParaRPr lang="mn-MN" sz="1500" dirty="0" smtClean="0">
              <a:latin typeface="Arial" pitchFamily="34" charset="0"/>
              <a:ea typeface="Tahoma" pitchFamily="34" charset="0"/>
              <a:cs typeface="Arial" pitchFamily="34" charset="0"/>
            </a:endParaRPr>
          </a:p>
        </p:txBody>
      </p:sp>
      <p:sp>
        <p:nvSpPr>
          <p:cNvPr id="19" name="TextBox 18"/>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par>
                                <p:cTn id="8" presetID="12" presetClass="entr" presetSubtype="4"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slide(fromBottom)">
                                      <p:cBhvr>
                                        <p:cTn id="10"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23</a:t>
            </a:fld>
            <a:endParaRPr lang="en-US" dirty="0"/>
          </a:p>
        </p:txBody>
      </p:sp>
      <p:pic>
        <p:nvPicPr>
          <p:cNvPr id="1027" name="Picture 3" descr="D:\SUT\documents\toollogo\Toollogo 2012\Toollogyn seminar\Inventory Photograph\focus control point2.jpg"/>
          <p:cNvPicPr>
            <a:picLocks noChangeAspect="1" noChangeArrowheads="1"/>
          </p:cNvPicPr>
          <p:nvPr/>
        </p:nvPicPr>
        <p:blipFill>
          <a:blip r:embed="rId3" cstate="print"/>
          <a:srcRect/>
          <a:stretch>
            <a:fillRect/>
          </a:stretch>
        </p:blipFill>
        <p:spPr bwMode="auto">
          <a:xfrm>
            <a:off x="3886200" y="2057400"/>
            <a:ext cx="4793634" cy="3713524"/>
          </a:xfrm>
          <a:prstGeom prst="rect">
            <a:avLst/>
          </a:prstGeom>
          <a:noFill/>
        </p:spPr>
      </p:pic>
      <p:pic>
        <p:nvPicPr>
          <p:cNvPr id="2" name="Picture 2" descr="D:\SUT\documents\toollogo\Toollogo 2012\Toollogyn seminar\Inventory Photograph\400d.png"/>
          <p:cNvPicPr>
            <a:picLocks noChangeAspect="1" noChangeArrowheads="1"/>
          </p:cNvPicPr>
          <p:nvPr/>
        </p:nvPicPr>
        <p:blipFill>
          <a:blip r:embed="rId4" cstate="print"/>
          <a:srcRect/>
          <a:stretch>
            <a:fillRect/>
          </a:stretch>
        </p:blipFill>
        <p:spPr bwMode="auto">
          <a:xfrm>
            <a:off x="609601" y="1752601"/>
            <a:ext cx="2045730" cy="1524000"/>
          </a:xfrm>
          <a:prstGeom prst="rect">
            <a:avLst/>
          </a:prstGeom>
          <a:noFill/>
        </p:spPr>
      </p:pic>
      <p:cxnSp>
        <p:nvCxnSpPr>
          <p:cNvPr id="9" name="Straight Arrow Connector 8"/>
          <p:cNvCxnSpPr>
            <a:endCxn id="3" idx="0"/>
          </p:cNvCxnSpPr>
          <p:nvPr/>
        </p:nvCxnSpPr>
        <p:spPr>
          <a:xfrm flipH="1">
            <a:off x="2133600" y="2286000"/>
            <a:ext cx="228600" cy="1600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3" descr="D:\SUT\documents\toollogo\Toollogo 2012\Toollogyn seminar\Inventory Photograph\400d-detail.jpg"/>
          <p:cNvPicPr>
            <a:picLocks noChangeAspect="1" noChangeArrowheads="1"/>
          </p:cNvPicPr>
          <p:nvPr/>
        </p:nvPicPr>
        <p:blipFill>
          <a:blip r:embed="rId5" cstate="print"/>
          <a:srcRect/>
          <a:stretch>
            <a:fillRect/>
          </a:stretch>
        </p:blipFill>
        <p:spPr bwMode="auto">
          <a:xfrm>
            <a:off x="685800" y="3886200"/>
            <a:ext cx="2895600" cy="2212210"/>
          </a:xfrm>
          <a:prstGeom prst="rect">
            <a:avLst/>
          </a:prstGeom>
          <a:noFill/>
          <a:ln w="28575">
            <a:solidFill>
              <a:srgbClr val="FF0000"/>
            </a:solidFill>
          </a:ln>
        </p:spPr>
      </p:pic>
      <p:sp>
        <p:nvSpPr>
          <p:cNvPr id="18" name="TextBox 17"/>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19" name="TextBox 18"/>
          <p:cNvSpPr txBox="1"/>
          <p:nvPr/>
        </p:nvSpPr>
        <p:spPr>
          <a:xfrm>
            <a:off x="457200" y="12192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Фокус авах цэгийг сонгох.</a:t>
            </a:r>
          </a:p>
          <a:p>
            <a:pPr marL="342900" indent="-342900"/>
            <a:endParaRPr lang="mn-MN" sz="1500" dirty="0" smtClean="0">
              <a:latin typeface="Arial" pitchFamily="34" charset="0"/>
              <a:ea typeface="Tahoma" pitchFamily="34" charset="0"/>
              <a:cs typeface="Arial" pitchFamily="34" charset="0"/>
            </a:endParaRP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lide(fromBottom)">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24</a:t>
            </a:fld>
            <a:endParaRPr lang="en-US" dirty="0"/>
          </a:p>
        </p:txBody>
      </p:sp>
      <p:sp>
        <p:nvSpPr>
          <p:cNvPr id="18" name="TextBox 17"/>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19" name="TextBox 18"/>
          <p:cNvSpPr txBox="1"/>
          <p:nvPr/>
        </p:nvSpPr>
        <p:spPr>
          <a:xfrm>
            <a:off x="457200" y="12192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Фокусыг зөв объект дээр тааруулах.</a:t>
            </a:r>
          </a:p>
          <a:p>
            <a:pPr marL="342900" indent="-342900"/>
            <a:endParaRPr lang="mn-MN" sz="1500" dirty="0" smtClean="0">
              <a:latin typeface="Arial" pitchFamily="34" charset="0"/>
              <a:ea typeface="Tahoma" pitchFamily="34" charset="0"/>
              <a:cs typeface="Arial" pitchFamily="34" charset="0"/>
            </a:endParaRPr>
          </a:p>
        </p:txBody>
      </p:sp>
      <p:pic>
        <p:nvPicPr>
          <p:cNvPr id="2050" name="Picture 2" descr="D:\SUT\documents\toollogo\Toollogo 2012\Toollogyn seminar\Inventory Photograph\focus control point3.jpg"/>
          <p:cNvPicPr>
            <a:picLocks noChangeAspect="1" noChangeArrowheads="1"/>
          </p:cNvPicPr>
          <p:nvPr/>
        </p:nvPicPr>
        <p:blipFill>
          <a:blip r:embed="rId3" cstate="print"/>
          <a:srcRect/>
          <a:stretch>
            <a:fillRect/>
          </a:stretch>
        </p:blipFill>
        <p:spPr bwMode="auto">
          <a:xfrm>
            <a:off x="533400" y="1676400"/>
            <a:ext cx="5410199" cy="4191162"/>
          </a:xfrm>
          <a:prstGeom prst="rect">
            <a:avLst/>
          </a:prstGeom>
          <a:noFill/>
        </p:spPr>
      </p:pic>
      <p:sp>
        <p:nvSpPr>
          <p:cNvPr id="12" name="TextBox 11"/>
          <p:cNvSpPr txBox="1"/>
          <p:nvPr/>
        </p:nvSpPr>
        <p:spPr>
          <a:xfrm>
            <a:off x="6172200" y="1676400"/>
            <a:ext cx="2590800" cy="1477328"/>
          </a:xfrm>
          <a:prstGeom prst="rect">
            <a:avLst/>
          </a:prstGeom>
          <a:noFill/>
        </p:spPr>
        <p:txBody>
          <a:bodyPr wrap="square" rtlCol="0">
            <a:spAutoFit/>
          </a:bodyPr>
          <a:lstStyle/>
          <a:p>
            <a:r>
              <a:rPr lang="mn-MN" sz="1500" dirty="0" smtClean="0">
                <a:latin typeface="Tahoma" pitchFamily="34" charset="0"/>
                <a:ea typeface="Tahoma" pitchFamily="34" charset="0"/>
                <a:cs typeface="Tahoma" pitchFamily="34" charset="0"/>
              </a:rPr>
              <a:t>Яг ийм зохиомжтой, хамгийн наад талын шилэн дээр фокус таарсан зураг авах шаардлага гарсан гэж төсөөлье. Энэ үед яаж зураг дарах вэ?</a:t>
            </a:r>
            <a:endParaRPr lang="en-US" sz="1500" dirty="0">
              <a:latin typeface="Tahoma" pitchFamily="34" charset="0"/>
              <a:ea typeface="Tahoma" pitchFamily="34" charset="0"/>
              <a:cs typeface="Tahoma" pitchFamily="34" charset="0"/>
            </a:endParaRPr>
          </a:p>
        </p:txBody>
      </p:sp>
      <p:sp>
        <p:nvSpPr>
          <p:cNvPr id="14" name="TextBox 13"/>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25</a:t>
            </a:fld>
            <a:endParaRPr lang="en-US" dirty="0"/>
          </a:p>
        </p:txBody>
      </p:sp>
      <p:grpSp>
        <p:nvGrpSpPr>
          <p:cNvPr id="16" name="Group 15"/>
          <p:cNvGrpSpPr/>
          <p:nvPr/>
        </p:nvGrpSpPr>
        <p:grpSpPr>
          <a:xfrm>
            <a:off x="533400" y="1524000"/>
            <a:ext cx="8305800" cy="3528030"/>
            <a:chOff x="533400" y="1524000"/>
            <a:chExt cx="8305800" cy="3528030"/>
          </a:xfrm>
        </p:grpSpPr>
        <p:sp>
          <p:nvSpPr>
            <p:cNvPr id="14" name="TextBox 13"/>
            <p:cNvSpPr txBox="1"/>
            <p:nvPr/>
          </p:nvSpPr>
          <p:spPr>
            <a:xfrm>
              <a:off x="533400" y="4267200"/>
              <a:ext cx="8229600" cy="784830"/>
            </a:xfrm>
            <a:prstGeom prst="rect">
              <a:avLst/>
            </a:prstGeom>
            <a:noFill/>
          </p:spPr>
          <p:txBody>
            <a:bodyPr wrap="square" rtlCol="0">
              <a:spAutoFit/>
            </a:bodyPr>
            <a:lstStyle/>
            <a:p>
              <a:r>
                <a:rPr lang="mn-MN" sz="1500" dirty="0" smtClean="0">
                  <a:latin typeface="Tahoma" pitchFamily="34" charset="0"/>
                  <a:ea typeface="Tahoma" pitchFamily="34" charset="0"/>
                  <a:cs typeface="Tahoma" pitchFamily="34" charset="0"/>
                </a:rPr>
                <a:t>Дээрх зурганд үзүүлсэнчлэн кофены аяга кадрын голд байхаар зохиомжтой бөгөөд кадрын баруун захад байгаа хар өнгөтэй линз дээр фокус таарсан байх зураг авах шаардлагатай болсон гэж төсөөлье. Энэ үед яаж зураг авах вэ?</a:t>
              </a:r>
              <a:endParaRPr lang="en-US" sz="1500" dirty="0">
                <a:latin typeface="Tahoma" pitchFamily="34" charset="0"/>
                <a:ea typeface="Tahoma" pitchFamily="34" charset="0"/>
                <a:cs typeface="Tahoma"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533400" y="1600200"/>
              <a:ext cx="3962400" cy="26421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257800" y="1524000"/>
              <a:ext cx="2067746" cy="1600199"/>
            </a:xfrm>
            <a:prstGeom prst="rect">
              <a:avLst/>
            </a:prstGeom>
            <a:noFill/>
            <a:ln w="19050">
              <a:solidFill>
                <a:srgbClr val="FF0000"/>
              </a:solidFill>
              <a:miter lim="800000"/>
              <a:headEnd/>
              <a:tailEnd/>
            </a:ln>
          </p:spPr>
        </p:pic>
        <p:cxnSp>
          <p:nvCxnSpPr>
            <p:cNvPr id="12" name="Straight Arrow Connector 11"/>
            <p:cNvCxnSpPr>
              <a:stCxn id="6147" idx="1"/>
              <a:endCxn id="15" idx="3"/>
            </p:cNvCxnSpPr>
            <p:nvPr/>
          </p:nvCxnSpPr>
          <p:spPr>
            <a:xfrm flipH="1">
              <a:off x="2505075" y="2324100"/>
              <a:ext cx="2752725" cy="785161"/>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28800" y="2828925"/>
              <a:ext cx="676275" cy="5606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5257800" y="2514600"/>
              <a:ext cx="6858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29200" y="3581400"/>
              <a:ext cx="3810000" cy="553998"/>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Ф</a:t>
              </a:r>
              <a:r>
                <a:rPr lang="mn-MN" sz="1500" dirty="0" smtClean="0">
                  <a:latin typeface="Tahoma" pitchFamily="34" charset="0"/>
                  <a:ea typeface="Tahoma" pitchFamily="34" charset="0"/>
                  <a:cs typeface="Tahoma" pitchFamily="34" charset="0"/>
                </a:rPr>
                <a:t>окус кадрын голд байх кофены аяган дээр таарч байгааг харуулж байна.</a:t>
              </a:r>
              <a:endParaRPr lang="en-US" sz="1500" dirty="0">
                <a:latin typeface="Tahoma" pitchFamily="34" charset="0"/>
                <a:ea typeface="Tahoma" pitchFamily="34" charset="0"/>
                <a:cs typeface="Tahoma" pitchFamily="34" charset="0"/>
              </a:endParaRPr>
            </a:p>
          </p:txBody>
        </p:sp>
      </p:grpSp>
      <p:sp>
        <p:nvSpPr>
          <p:cNvPr id="30" name="TextBox 29"/>
          <p:cNvSpPr txBox="1"/>
          <p:nvPr/>
        </p:nvSpPr>
        <p:spPr>
          <a:xfrm>
            <a:off x="609600" y="5029200"/>
            <a:ext cx="8229600" cy="1246495"/>
          </a:xfrm>
          <a:prstGeom prst="rect">
            <a:avLst/>
          </a:prstGeom>
          <a:noFill/>
        </p:spPr>
        <p:txBody>
          <a:bodyPr wrap="square" rtlCol="0">
            <a:spAutoFit/>
          </a:bodyPr>
          <a:lstStyle/>
          <a:p>
            <a:r>
              <a:rPr lang="mn-MN" sz="1500" b="1" dirty="0" smtClean="0">
                <a:latin typeface="Tahoma" pitchFamily="34" charset="0"/>
                <a:ea typeface="Tahoma" pitchFamily="34" charset="0"/>
                <a:cs typeface="Tahoma" pitchFamily="34" charset="0"/>
              </a:rPr>
              <a:t>Энэ үед фокус түгжих аргыг хэрэглэнэ. </a:t>
            </a:r>
          </a:p>
          <a:p>
            <a:pPr marL="342900" indent="-342900">
              <a:buAutoNum type="arabicPeriod"/>
            </a:pPr>
            <a:r>
              <a:rPr lang="mn-MN" sz="1500" dirty="0" smtClean="0">
                <a:latin typeface="Tahoma" pitchFamily="34" charset="0"/>
                <a:ea typeface="Tahoma" pitchFamily="34" charset="0"/>
                <a:cs typeface="Tahoma" pitchFamily="34" charset="0"/>
              </a:rPr>
              <a:t>Фокус тааруулах гэж буй линзийг кадрын голд тохируулаад зураг авах товч дээр зөөлөн дарж фокусыг түгжинэ. </a:t>
            </a:r>
          </a:p>
          <a:p>
            <a:pPr marL="342900" indent="-342900">
              <a:buAutoNum type="arabicPeriod"/>
            </a:pPr>
            <a:r>
              <a:rPr lang="mn-MN" sz="1500" dirty="0" smtClean="0">
                <a:latin typeface="Tahoma" pitchFamily="34" charset="0"/>
                <a:ea typeface="Tahoma" pitchFamily="34" charset="0"/>
                <a:cs typeface="Tahoma" pitchFamily="34" charset="0"/>
              </a:rPr>
              <a:t>Зөөлөн дарсан хуруугаа авалгүйгээр кадрын зохиомжийг өөрчилж кофены аягыг кадрын голд тохируулаад зураг авах товч дээр бага зэрэг хүчтэй дарна.</a:t>
            </a:r>
            <a:endParaRPr lang="en-US" sz="1500" dirty="0">
              <a:latin typeface="Tahoma" pitchFamily="34" charset="0"/>
              <a:ea typeface="Tahoma" pitchFamily="34" charset="0"/>
              <a:cs typeface="Tahoma" pitchFamily="34" charset="0"/>
            </a:endParaRPr>
          </a:p>
        </p:txBody>
      </p:sp>
      <p:sp>
        <p:nvSpPr>
          <p:cNvPr id="17" name="TextBox 16"/>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20" name="TextBox 19"/>
          <p:cNvSpPr txBox="1"/>
          <p:nvPr/>
        </p:nvSpPr>
        <p:spPr>
          <a:xfrm>
            <a:off x="457200" y="12192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Фокусыг зөв объект дээр тааруулах.</a:t>
            </a:r>
          </a:p>
          <a:p>
            <a:pPr marL="342900" indent="-342900"/>
            <a:endParaRPr lang="mn-MN" sz="1500" dirty="0" smtClean="0">
              <a:latin typeface="Arial" pitchFamily="34" charset="0"/>
              <a:ea typeface="Tahoma" pitchFamily="34" charset="0"/>
              <a:cs typeface="Arial" pitchFamily="34" charset="0"/>
            </a:endParaRPr>
          </a:p>
        </p:txBody>
      </p:sp>
      <p:sp>
        <p:nvSpPr>
          <p:cNvPr id="21" name="TextBox 20"/>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26</a:t>
            </a:fld>
            <a:endParaRPr lang="en-US" dirty="0"/>
          </a:p>
        </p:txBody>
      </p:sp>
      <p:sp>
        <p:nvSpPr>
          <p:cNvPr id="15" name="TextBox 14"/>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16" name="TextBox 15"/>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
        <p:nvSpPr>
          <p:cNvPr id="17" name="TextBox 16"/>
          <p:cNvSpPr txBox="1"/>
          <p:nvPr/>
        </p:nvSpPr>
        <p:spPr>
          <a:xfrm>
            <a:off x="457200" y="12192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Фокусыг зөв объект дээр тааруулах /видео/</a:t>
            </a:r>
          </a:p>
          <a:p>
            <a:pPr marL="342900" indent="-342900"/>
            <a:endParaRPr lang="mn-MN" sz="1500" dirty="0" smtClean="0">
              <a:latin typeface="Arial" pitchFamily="34" charset="0"/>
              <a:ea typeface="Tahoma" pitchFamily="34" charset="0"/>
              <a:cs typeface="Arial" pitchFamily="34" charset="0"/>
            </a:endParaRPr>
          </a:p>
        </p:txBody>
      </p:sp>
      <p:pic>
        <p:nvPicPr>
          <p:cNvPr id="9" name="MVI_9713.MOV">
            <a:hlinkClick r:id="" action="ppaction://media"/>
          </p:cNvPr>
          <p:cNvPicPr>
            <a:picLocks noRot="1" noChangeAspect="1"/>
          </p:cNvPicPr>
          <p:nvPr>
            <a:videoFile r:link="rId1"/>
          </p:nvPr>
        </p:nvPicPr>
        <p:blipFill>
          <a:blip r:embed="rId4" cstate="print"/>
          <a:stretch>
            <a:fillRect/>
          </a:stretch>
        </p:blipFill>
        <p:spPr>
          <a:xfrm>
            <a:off x="533400" y="16002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27</a:t>
            </a:fld>
            <a:endParaRPr lang="en-US" dirty="0"/>
          </a:p>
        </p:txBody>
      </p:sp>
      <p:sp>
        <p:nvSpPr>
          <p:cNvPr id="16" name="TextBox 15"/>
          <p:cNvSpPr txBox="1"/>
          <p:nvPr/>
        </p:nvSpPr>
        <p:spPr>
          <a:xfrm>
            <a:off x="304800" y="4267200"/>
            <a:ext cx="2209800" cy="369332"/>
          </a:xfrm>
          <a:prstGeom prst="rect">
            <a:avLst/>
          </a:prstGeom>
          <a:noFill/>
        </p:spPr>
        <p:txBody>
          <a:bodyPr wrap="square" rtlCol="0">
            <a:spAutoFit/>
          </a:bodyPr>
          <a:lstStyle/>
          <a:p>
            <a:r>
              <a:rPr lang="mn-MN" b="1" dirty="0" smtClean="0">
                <a:latin typeface="Tahoma" pitchFamily="34" charset="0"/>
                <a:ea typeface="Tahoma" pitchFamily="34" charset="0"/>
                <a:cs typeface="Tahoma" pitchFamily="34" charset="0"/>
              </a:rPr>
              <a:t>Макро 60 мм</a:t>
            </a:r>
            <a:endParaRPr lang="en-US" b="1" dirty="0">
              <a:latin typeface="Tahoma" pitchFamily="34" charset="0"/>
              <a:ea typeface="Tahoma" pitchFamily="34" charset="0"/>
              <a:cs typeface="Tahoma"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3352799" y="1676400"/>
            <a:ext cx="2100649" cy="2438400"/>
          </a:xfrm>
          <a:prstGeom prst="rect">
            <a:avLst/>
          </a:prstGeom>
          <a:noFill/>
          <a:ln w="9525">
            <a:noFill/>
            <a:miter lim="800000"/>
            <a:headEnd/>
            <a:tailEnd/>
          </a:ln>
        </p:spPr>
      </p:pic>
      <p:pic>
        <p:nvPicPr>
          <p:cNvPr id="2" name="Picture 2" descr="D:\SUT\Documents\BMSan\BMSan burduuleh ni 2011\macro60.png"/>
          <p:cNvPicPr>
            <a:picLocks noChangeAspect="1" noChangeArrowheads="1"/>
          </p:cNvPicPr>
          <p:nvPr/>
        </p:nvPicPr>
        <p:blipFill>
          <a:blip r:embed="rId4" cstate="print"/>
          <a:srcRect/>
          <a:stretch>
            <a:fillRect/>
          </a:stretch>
        </p:blipFill>
        <p:spPr bwMode="auto">
          <a:xfrm rot="16200000">
            <a:off x="404399" y="1881602"/>
            <a:ext cx="2315404" cy="2057401"/>
          </a:xfrm>
          <a:prstGeom prst="rect">
            <a:avLst/>
          </a:prstGeom>
          <a:noFill/>
        </p:spPr>
      </p:pic>
      <p:pic>
        <p:nvPicPr>
          <p:cNvPr id="1027" name="Picture 3" descr="D:\SUT\Documents\BMSan\BMSan burduuleh ni 2011\70-300.png"/>
          <p:cNvPicPr>
            <a:picLocks noChangeAspect="1" noChangeArrowheads="1"/>
          </p:cNvPicPr>
          <p:nvPr/>
        </p:nvPicPr>
        <p:blipFill>
          <a:blip r:embed="rId5" cstate="print"/>
          <a:srcRect/>
          <a:stretch>
            <a:fillRect/>
          </a:stretch>
        </p:blipFill>
        <p:spPr bwMode="auto">
          <a:xfrm>
            <a:off x="6172200" y="1600200"/>
            <a:ext cx="2038350" cy="3683765"/>
          </a:xfrm>
          <a:prstGeom prst="rect">
            <a:avLst/>
          </a:prstGeom>
          <a:noFill/>
        </p:spPr>
      </p:pic>
      <p:sp>
        <p:nvSpPr>
          <p:cNvPr id="11" name="TextBox 10"/>
          <p:cNvSpPr txBox="1"/>
          <p:nvPr/>
        </p:nvSpPr>
        <p:spPr>
          <a:xfrm>
            <a:off x="3276600" y="4267200"/>
            <a:ext cx="1752600" cy="369332"/>
          </a:xfrm>
          <a:prstGeom prst="rect">
            <a:avLst/>
          </a:prstGeom>
          <a:noFill/>
        </p:spPr>
        <p:txBody>
          <a:bodyPr wrap="square" rtlCol="0">
            <a:spAutoFit/>
          </a:bodyPr>
          <a:lstStyle/>
          <a:p>
            <a:r>
              <a:rPr lang="mn-MN" b="1" dirty="0" smtClean="0">
                <a:latin typeface="Tahoma" pitchFamily="34" charset="0"/>
                <a:ea typeface="Tahoma" pitchFamily="34" charset="0"/>
                <a:cs typeface="Tahoma" pitchFamily="34" charset="0"/>
              </a:rPr>
              <a:t>28-105 мм</a:t>
            </a:r>
            <a:endParaRPr lang="en-US" b="1" dirty="0">
              <a:latin typeface="Tahoma" pitchFamily="34" charset="0"/>
              <a:ea typeface="Tahoma" pitchFamily="34" charset="0"/>
              <a:cs typeface="Tahoma" pitchFamily="34" charset="0"/>
            </a:endParaRPr>
          </a:p>
        </p:txBody>
      </p:sp>
      <p:sp>
        <p:nvSpPr>
          <p:cNvPr id="12" name="TextBox 11"/>
          <p:cNvSpPr txBox="1"/>
          <p:nvPr/>
        </p:nvSpPr>
        <p:spPr>
          <a:xfrm>
            <a:off x="6324600" y="5410200"/>
            <a:ext cx="1752600" cy="369332"/>
          </a:xfrm>
          <a:prstGeom prst="rect">
            <a:avLst/>
          </a:prstGeom>
          <a:noFill/>
        </p:spPr>
        <p:txBody>
          <a:bodyPr wrap="square" rtlCol="0">
            <a:spAutoFit/>
          </a:bodyPr>
          <a:lstStyle/>
          <a:p>
            <a:r>
              <a:rPr lang="mn-MN" b="1" dirty="0" smtClean="0">
                <a:latin typeface="Tahoma" pitchFamily="34" charset="0"/>
                <a:ea typeface="Tahoma" pitchFamily="34" charset="0"/>
                <a:cs typeface="Tahoma" pitchFamily="34" charset="0"/>
              </a:rPr>
              <a:t>70-300 мм</a:t>
            </a:r>
            <a:endParaRPr lang="en-US" b="1" dirty="0">
              <a:latin typeface="Tahoma" pitchFamily="34" charset="0"/>
              <a:ea typeface="Tahoma" pitchFamily="34" charset="0"/>
              <a:cs typeface="Tahoma" pitchFamily="34" charset="0"/>
            </a:endParaRPr>
          </a:p>
        </p:txBody>
      </p:sp>
      <p:sp>
        <p:nvSpPr>
          <p:cNvPr id="13" name="TextBox 12"/>
          <p:cNvSpPr txBox="1"/>
          <p:nvPr/>
        </p:nvSpPr>
        <p:spPr>
          <a:xfrm>
            <a:off x="304800" y="4572000"/>
            <a:ext cx="2514600" cy="1477328"/>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О</a:t>
            </a:r>
            <a:r>
              <a:rPr lang="mn-MN" sz="1500" dirty="0" smtClean="0">
                <a:latin typeface="Tahoma" pitchFamily="34" charset="0"/>
                <a:ea typeface="Tahoma" pitchFamily="34" charset="0"/>
                <a:cs typeface="Tahoma" pitchFamily="34" charset="0"/>
              </a:rPr>
              <a:t>бъектын жижиг деталь хэсэг бүрийг өндөр нягтралтай харуулдаг дуран. Музейн үзмэрийг энэ дурангаар авах нь хамгийн зөв юм.</a:t>
            </a:r>
            <a:endParaRPr lang="en-US" sz="1500" dirty="0">
              <a:latin typeface="Tahoma" pitchFamily="34" charset="0"/>
              <a:ea typeface="Tahoma" pitchFamily="34" charset="0"/>
              <a:cs typeface="Tahoma" pitchFamily="34" charset="0"/>
            </a:endParaRPr>
          </a:p>
        </p:txBody>
      </p:sp>
      <p:sp>
        <p:nvSpPr>
          <p:cNvPr id="14" name="TextBox 13"/>
          <p:cNvSpPr txBox="1"/>
          <p:nvPr/>
        </p:nvSpPr>
        <p:spPr>
          <a:xfrm>
            <a:off x="3276600" y="4572000"/>
            <a:ext cx="2743200" cy="1246495"/>
          </a:xfrm>
          <a:prstGeom prst="rect">
            <a:avLst/>
          </a:prstGeom>
          <a:noFill/>
        </p:spPr>
        <p:txBody>
          <a:bodyPr wrap="square" rtlCol="0">
            <a:spAutoFit/>
          </a:bodyPr>
          <a:lstStyle/>
          <a:p>
            <a:r>
              <a:rPr lang="mn-MN" sz="1500" dirty="0" smtClean="0">
                <a:latin typeface="Tahoma" pitchFamily="34" charset="0"/>
                <a:ea typeface="Tahoma" pitchFamily="34" charset="0"/>
                <a:cs typeface="Tahoma" pitchFamily="34" charset="0"/>
              </a:rPr>
              <a:t>Объект нь Макро 60мм дуранд багтахгүй эсвэл холоос татаж авах зайлшгүй шаардлагатай үед энэ дуранг хэрэглэнэ.</a:t>
            </a:r>
            <a:endParaRPr lang="en-US" sz="1500" dirty="0">
              <a:latin typeface="Tahoma" pitchFamily="34" charset="0"/>
              <a:ea typeface="Tahoma" pitchFamily="34" charset="0"/>
              <a:cs typeface="Tahoma" pitchFamily="34" charset="0"/>
            </a:endParaRPr>
          </a:p>
        </p:txBody>
      </p:sp>
      <p:sp>
        <p:nvSpPr>
          <p:cNvPr id="15" name="TextBox 14"/>
          <p:cNvSpPr txBox="1"/>
          <p:nvPr/>
        </p:nvSpPr>
        <p:spPr>
          <a:xfrm>
            <a:off x="6324600" y="5715000"/>
            <a:ext cx="2514600" cy="784830"/>
          </a:xfrm>
          <a:prstGeom prst="rect">
            <a:avLst/>
          </a:prstGeom>
          <a:noFill/>
        </p:spPr>
        <p:txBody>
          <a:bodyPr wrap="square" rtlCol="0">
            <a:spAutoFit/>
          </a:bodyPr>
          <a:lstStyle/>
          <a:p>
            <a:r>
              <a:rPr lang="mn-MN" sz="1500" dirty="0" smtClean="0">
                <a:latin typeface="Tahoma" pitchFamily="34" charset="0"/>
                <a:ea typeface="Tahoma" pitchFamily="34" charset="0"/>
                <a:cs typeface="Tahoma" pitchFamily="34" charset="0"/>
              </a:rPr>
              <a:t>Объектыг зөвхөн холоос татаж авахад зориулагдсан дуран.</a:t>
            </a:r>
            <a:endParaRPr lang="en-US" sz="1500" dirty="0">
              <a:latin typeface="Tahoma" pitchFamily="34" charset="0"/>
              <a:ea typeface="Tahoma" pitchFamily="34" charset="0"/>
              <a:cs typeface="Tahoma" pitchFamily="34" charset="0"/>
            </a:endParaRPr>
          </a:p>
        </p:txBody>
      </p:sp>
      <p:sp>
        <p:nvSpPr>
          <p:cNvPr id="18" name="TextBox 17"/>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зураг авахад анхаарах зүйлс</a:t>
            </a:r>
          </a:p>
        </p:txBody>
      </p:sp>
      <p:sp>
        <p:nvSpPr>
          <p:cNvPr id="19" name="TextBox 18"/>
          <p:cNvSpPr txBox="1"/>
          <p:nvPr/>
        </p:nvSpPr>
        <p:spPr>
          <a:xfrm>
            <a:off x="457200" y="12192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Линзийг зөв сонгож хэрэглэх</a:t>
            </a:r>
          </a:p>
          <a:p>
            <a:pPr marL="342900" indent="-342900"/>
            <a:endParaRPr lang="mn-MN" sz="1500" dirty="0" smtClean="0">
              <a:latin typeface="Arial" pitchFamily="34" charset="0"/>
              <a:ea typeface="Tahoma" pitchFamily="34" charset="0"/>
              <a:cs typeface="Arial" pitchFamily="34" charset="0"/>
            </a:endParaRP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28</a:t>
            </a:fld>
            <a:endParaRPr lang="en-US" dirty="0"/>
          </a:p>
        </p:txBody>
      </p:sp>
      <p:sp>
        <p:nvSpPr>
          <p:cNvPr id="18" name="TextBox 17"/>
          <p:cNvSpPr txBox="1"/>
          <p:nvPr/>
        </p:nvSpPr>
        <p:spPr>
          <a:xfrm>
            <a:off x="457200" y="9260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Гэрэл зургийн аппаратны ажиллах зарчим /Өрц/ </a:t>
            </a: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pic>
        <p:nvPicPr>
          <p:cNvPr id="4098" name="Picture 2" descr="http://www.exposureguide.com/images/focusing-basics/aperture-from-both-sides.jpg"/>
          <p:cNvPicPr>
            <a:picLocks noChangeAspect="1" noChangeArrowheads="1"/>
          </p:cNvPicPr>
          <p:nvPr/>
        </p:nvPicPr>
        <p:blipFill>
          <a:blip r:embed="rId3" cstate="print"/>
          <a:srcRect l="4854" t="5825" r="1942" b="6796"/>
          <a:stretch>
            <a:fillRect/>
          </a:stretch>
        </p:blipFill>
        <p:spPr bwMode="auto">
          <a:xfrm>
            <a:off x="533400" y="1371600"/>
            <a:ext cx="4191000" cy="2619375"/>
          </a:xfrm>
          <a:prstGeom prst="rect">
            <a:avLst/>
          </a:prstGeom>
          <a:noFill/>
        </p:spPr>
      </p:pic>
      <p:sp>
        <p:nvSpPr>
          <p:cNvPr id="17" name="TextBox 16"/>
          <p:cNvSpPr txBox="1"/>
          <p:nvPr/>
        </p:nvSpPr>
        <p:spPr>
          <a:xfrm>
            <a:off x="4953000" y="1371600"/>
            <a:ext cx="2895600" cy="769441"/>
          </a:xfrm>
          <a:prstGeom prst="rect">
            <a:avLst/>
          </a:prstGeom>
          <a:noFill/>
        </p:spPr>
        <p:txBody>
          <a:bodyPr wrap="square" rtlCol="0">
            <a:spAutoFit/>
          </a:bodyPr>
          <a:lstStyle/>
          <a:p>
            <a:r>
              <a:rPr lang="en-US" sz="4400" b="1" dirty="0" smtClean="0">
                <a:solidFill>
                  <a:srgbClr val="00B0F0"/>
                </a:solidFill>
                <a:latin typeface="Arial" pitchFamily="34" charset="0"/>
                <a:ea typeface="Tahoma" pitchFamily="34" charset="0"/>
                <a:cs typeface="Arial" pitchFamily="34" charset="0"/>
              </a:rPr>
              <a:t>F</a:t>
            </a:r>
            <a:r>
              <a:rPr lang="mn-MN" sz="4400" b="1" dirty="0" smtClean="0">
                <a:solidFill>
                  <a:srgbClr val="00B0F0"/>
                </a:solidFill>
                <a:latin typeface="Arial" pitchFamily="34" charset="0"/>
                <a:ea typeface="Tahoma" pitchFamily="34" charset="0"/>
                <a:cs typeface="Arial" pitchFamily="34" charset="0"/>
              </a:rPr>
              <a:t>- </a:t>
            </a:r>
            <a:r>
              <a:rPr lang="en-US" sz="3500" b="1" dirty="0" smtClean="0">
                <a:solidFill>
                  <a:srgbClr val="00B0F0"/>
                </a:solidFill>
                <a:latin typeface="Arial" pitchFamily="34" charset="0"/>
                <a:ea typeface="Tahoma" pitchFamily="34" charset="0"/>
                <a:cs typeface="Arial" pitchFamily="34" charset="0"/>
              </a:rPr>
              <a:t>Aperture</a:t>
            </a:r>
            <a:r>
              <a:rPr lang="mn-MN" sz="4400" b="1" dirty="0" smtClean="0">
                <a:solidFill>
                  <a:srgbClr val="00B0F0"/>
                </a:solidFill>
                <a:latin typeface="Arial" pitchFamily="34" charset="0"/>
                <a:ea typeface="Tahoma" pitchFamily="34" charset="0"/>
                <a:cs typeface="Arial" pitchFamily="34" charset="0"/>
              </a:rPr>
              <a:t> </a:t>
            </a:r>
            <a:endParaRPr lang="en-US" sz="4400" b="1" dirty="0" smtClean="0">
              <a:solidFill>
                <a:srgbClr val="00B0F0"/>
              </a:solidFill>
              <a:latin typeface="Arial" pitchFamily="34" charset="0"/>
              <a:ea typeface="Tahoma" pitchFamily="34" charset="0"/>
              <a:cs typeface="Arial" pitchFamily="34" charset="0"/>
            </a:endParaRPr>
          </a:p>
        </p:txBody>
      </p:sp>
      <p:sp>
        <p:nvSpPr>
          <p:cNvPr id="7" name="TextBox 6"/>
          <p:cNvSpPr txBox="1"/>
          <p:nvPr/>
        </p:nvSpPr>
        <p:spPr>
          <a:xfrm>
            <a:off x="533400" y="4114800"/>
            <a:ext cx="8001000" cy="2169825"/>
          </a:xfrm>
          <a:prstGeom prst="rect">
            <a:avLst/>
          </a:prstGeom>
          <a:noFill/>
        </p:spPr>
        <p:txBody>
          <a:bodyPr wrap="square" rtlCol="0">
            <a:spAutoFit/>
          </a:bodyPr>
          <a:lstStyle/>
          <a:p>
            <a:pPr marL="342900" indent="-342900">
              <a:buAutoNum type="arabicPeriod"/>
            </a:pPr>
            <a:r>
              <a:rPr lang="mn-MN" sz="1500" dirty="0" smtClean="0">
                <a:latin typeface="Arial" pitchFamily="34" charset="0"/>
                <a:ea typeface="Tahoma" pitchFamily="34" charset="0"/>
                <a:cs typeface="Arial" pitchFamily="34" charset="0"/>
              </a:rPr>
              <a:t>Өрцний нээлт багатай үед гэрэл бага нэвтрэх учир хөшиг удаан нээгдэж байж гэрэл сүүдэр нь таарсан, гүний тодрол сайтай зураг гарна. Хөшиг удаан нээгдэх учир аль болох хөл ашиглаж авах хэрэгтэй. Учир нь гар дээрээс авахад ямар нэг байдлаар аппарат хөдөлж байдаг учир фокусгүй зураг гарах магадлал өндөр.</a:t>
            </a:r>
          </a:p>
          <a:p>
            <a:pPr marL="342900" indent="-342900"/>
            <a:r>
              <a:rPr lang="mn-MN" sz="1500" dirty="0" smtClean="0">
                <a:solidFill>
                  <a:schemeClr val="bg1">
                    <a:lumMod val="50000"/>
                  </a:schemeClr>
                </a:solidFill>
                <a:latin typeface="Arial" pitchFamily="34" charset="0"/>
                <a:ea typeface="Tahoma" pitchFamily="34" charset="0"/>
                <a:cs typeface="Arial" pitchFamily="34" charset="0"/>
              </a:rPr>
              <a:t>	/Хөшигний хурд 1/60-ээс удаан буюу тоон үзүүлэлтээр их үед аль болох гар дээрээс зураг авахаас татгалзах хэрэгтэй/</a:t>
            </a:r>
          </a:p>
          <a:p>
            <a:pPr marL="342900" indent="-342900">
              <a:buAutoNum type="arabicPeriod"/>
            </a:pPr>
            <a:endParaRPr lang="mn-MN" sz="1500" dirty="0" smtClean="0">
              <a:latin typeface="Arial" pitchFamily="34" charset="0"/>
              <a:ea typeface="Tahoma" pitchFamily="34" charset="0"/>
              <a:cs typeface="Arial" pitchFamily="34" charset="0"/>
            </a:endParaRPr>
          </a:p>
          <a:p>
            <a:pPr marL="342900" indent="-342900">
              <a:buFont typeface="+mj-lt"/>
              <a:buAutoNum type="arabicPeriod" startAt="2"/>
            </a:pPr>
            <a:r>
              <a:rPr lang="mn-MN" sz="1500" dirty="0" smtClean="0">
                <a:latin typeface="Arial" pitchFamily="34" charset="0"/>
                <a:ea typeface="Tahoma" pitchFamily="34" charset="0"/>
                <a:cs typeface="Arial" pitchFamily="34" charset="0"/>
              </a:rPr>
              <a:t>Өрцний нээлт ихтэй үед гэрэл их нэвтрэх учир хөшиг хурдан нээгдэж хаагдаж байж гэрэл сүүдэр нь таарсан, гүний тодрол багатай зураг гарна.</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29</a:t>
            </a:fld>
            <a:endParaRPr lang="en-US" dirty="0"/>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pic>
        <p:nvPicPr>
          <p:cNvPr id="73730" name="Picture 2" descr="Apertures Effect on Depth of Fiel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3</a:t>
            </a:fld>
            <a:endParaRPr lang="en-US" dirty="0"/>
          </a:p>
        </p:txBody>
      </p:sp>
      <p:sp>
        <p:nvSpPr>
          <p:cNvPr id="13" name="TextBox 12"/>
          <p:cNvSpPr txBox="1"/>
          <p:nvPr/>
        </p:nvSpPr>
        <p:spPr>
          <a:xfrm>
            <a:off x="533400" y="1524000"/>
            <a:ext cx="7924800" cy="3693319"/>
          </a:xfrm>
          <a:prstGeom prst="rect">
            <a:avLst/>
          </a:prstGeom>
          <a:noFill/>
        </p:spPr>
        <p:txBody>
          <a:bodyPr wrap="square" rtlCol="0">
            <a:spAutoFit/>
          </a:bodyPr>
          <a:lstStyle/>
          <a:p>
            <a:pPr marL="342900" indent="-342900">
              <a:buFont typeface="+mj-lt"/>
              <a:buAutoNum type="arabicPeriod"/>
            </a:pPr>
            <a:r>
              <a:rPr lang="mn-MN" dirty="0" smtClean="0">
                <a:latin typeface="Arial" pitchFamily="34" charset="0"/>
                <a:ea typeface="Tahoma" pitchFamily="34" charset="0"/>
                <a:cs typeface="Arial" pitchFamily="34" charset="0"/>
              </a:rPr>
              <a:t>Гэрэл сүүдэр нь таарсан байх</a:t>
            </a:r>
          </a:p>
          <a:p>
            <a:pPr marL="342900" indent="-342900">
              <a:buFont typeface="+mj-lt"/>
              <a:buAutoNum type="arabicPeriod"/>
            </a:pPr>
            <a:endParaRPr lang="mn-MN" dirty="0" smtClean="0">
              <a:latin typeface="Arial" pitchFamily="34" charset="0"/>
              <a:ea typeface="Tahoma" pitchFamily="34" charset="0"/>
              <a:cs typeface="Arial" pitchFamily="34" charset="0"/>
            </a:endParaRPr>
          </a:p>
          <a:p>
            <a:pPr marL="342900" indent="-342900">
              <a:buFont typeface="+mj-lt"/>
              <a:buAutoNum type="arabicPeriod"/>
            </a:pPr>
            <a:r>
              <a:rPr lang="mn-MN" dirty="0" smtClean="0">
                <a:latin typeface="Arial" pitchFamily="34" charset="0"/>
                <a:ea typeface="Tahoma" pitchFamily="34" charset="0"/>
                <a:cs typeface="Arial" pitchFamily="34" charset="0"/>
              </a:rPr>
              <a:t>Үзмэр болон фонын өнгө зохицсон байх</a:t>
            </a:r>
          </a:p>
          <a:p>
            <a:pPr marL="342900" indent="-342900">
              <a:buFont typeface="+mj-lt"/>
              <a:buAutoNum type="arabicPeriod"/>
            </a:pPr>
            <a:endParaRPr lang="mn-MN" dirty="0" smtClean="0">
              <a:latin typeface="Arial" pitchFamily="34" charset="0"/>
              <a:ea typeface="Tahoma" pitchFamily="34" charset="0"/>
              <a:cs typeface="Arial" pitchFamily="34" charset="0"/>
            </a:endParaRPr>
          </a:p>
          <a:p>
            <a:pPr marL="342900" indent="-342900">
              <a:buFont typeface="+mj-lt"/>
              <a:buAutoNum type="arabicPeriod"/>
            </a:pPr>
            <a:r>
              <a:rPr lang="mn-MN" dirty="0" smtClean="0">
                <a:latin typeface="Arial" pitchFamily="34" charset="0"/>
                <a:ea typeface="Tahoma" pitchFamily="34" charset="0"/>
                <a:cs typeface="Arial" pitchFamily="34" charset="0"/>
              </a:rPr>
              <a:t>Фокус таарсан байх</a:t>
            </a:r>
          </a:p>
          <a:p>
            <a:pPr marL="342900" indent="-342900">
              <a:buFont typeface="+mj-lt"/>
              <a:buAutoNum type="arabicPeriod"/>
            </a:pPr>
            <a:endParaRPr lang="mn-MN" dirty="0" smtClean="0">
              <a:latin typeface="Arial" pitchFamily="34" charset="0"/>
              <a:ea typeface="Tahoma" pitchFamily="34" charset="0"/>
              <a:cs typeface="Arial" pitchFamily="34" charset="0"/>
            </a:endParaRPr>
          </a:p>
          <a:p>
            <a:pPr marL="342900" indent="-342900">
              <a:buFont typeface="+mj-lt"/>
              <a:buAutoNum type="arabicPeriod"/>
            </a:pPr>
            <a:r>
              <a:rPr lang="mn-MN" dirty="0" smtClean="0">
                <a:latin typeface="Arial" pitchFamily="34" charset="0"/>
                <a:ea typeface="Tahoma" pitchFamily="34" charset="0"/>
                <a:cs typeface="Arial" pitchFamily="34" charset="0"/>
              </a:rPr>
              <a:t>Кадрлалт зөв байх</a:t>
            </a:r>
          </a:p>
          <a:p>
            <a:pPr marL="342900" indent="-342900">
              <a:buFont typeface="+mj-lt"/>
              <a:buAutoNum type="arabicPeriod"/>
            </a:pPr>
            <a:endParaRPr lang="mn-MN" dirty="0" smtClean="0">
              <a:latin typeface="Arial" pitchFamily="34" charset="0"/>
              <a:ea typeface="Tahoma" pitchFamily="34" charset="0"/>
              <a:cs typeface="Arial" pitchFamily="34" charset="0"/>
            </a:endParaRPr>
          </a:p>
          <a:p>
            <a:pPr marL="342900" indent="-342900">
              <a:buFont typeface="+mj-lt"/>
              <a:buAutoNum type="arabicPeriod"/>
            </a:pPr>
            <a:r>
              <a:rPr lang="mn-MN" dirty="0" smtClean="0">
                <a:latin typeface="Arial" pitchFamily="34" charset="0"/>
                <a:ea typeface="Tahoma" pitchFamily="34" charset="0"/>
                <a:cs typeface="Arial" pitchFamily="34" charset="0"/>
              </a:rPr>
              <a:t>Хэмжилтийн шугам, хар цагааны масштаб, өнгөний масштаб болон хувийн дугаар тэмдэглэсэн тэмдэглэгээ байрлуулсан байх</a:t>
            </a:r>
          </a:p>
          <a:p>
            <a:pPr marL="342900" indent="-342900">
              <a:buFont typeface="+mj-lt"/>
              <a:buAutoNum type="arabicPeriod"/>
            </a:pPr>
            <a:endParaRPr lang="mn-MN" dirty="0" smtClean="0">
              <a:latin typeface="Arial" pitchFamily="34" charset="0"/>
              <a:ea typeface="Tahoma" pitchFamily="34" charset="0"/>
              <a:cs typeface="Arial" pitchFamily="34" charset="0"/>
            </a:endParaRPr>
          </a:p>
          <a:p>
            <a:pPr marL="342900" indent="-342900">
              <a:buFont typeface="+mj-lt"/>
              <a:buAutoNum type="arabicPeriod"/>
            </a:pPr>
            <a:r>
              <a:rPr lang="mn-MN" dirty="0" smtClean="0">
                <a:latin typeface="Arial" pitchFamily="34" charset="0"/>
                <a:ea typeface="Tahoma" pitchFamily="34" charset="0"/>
                <a:cs typeface="Arial" pitchFamily="34" charset="0"/>
              </a:rPr>
              <a:t>Үзмэрийг тал бүрээс авсан, онцлог шинж, эвдрэл гэмтэл, бичээс тэмдэглэгээ зэргийг харуулсан байх</a:t>
            </a:r>
            <a:endParaRPr lang="en-US" dirty="0">
              <a:latin typeface="Arial" pitchFamily="34" charset="0"/>
              <a:ea typeface="Tahoma" pitchFamily="34" charset="0"/>
              <a:cs typeface="Arial" pitchFamily="34" charset="0"/>
            </a:endParaRPr>
          </a:p>
        </p:txBody>
      </p:sp>
      <p:sp>
        <p:nvSpPr>
          <p:cNvPr id="9" name="TextBox 8"/>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500"/>
                                        <p:tgtEl>
                                          <p:spTgt spid="13">
                                            <p:txEl>
                                              <p:pRg st="2" end="2"/>
                                            </p:txEl>
                                          </p:spTgt>
                                        </p:tgtEl>
                                      </p:cBhvr>
                                    </p:animEffect>
                                    <p:anim calcmode="lin" valueType="num">
                                      <p:cBhvr>
                                        <p:cTn id="7" dur="500"/>
                                        <p:tgtEl>
                                          <p:spTgt spid="13">
                                            <p:txEl>
                                              <p:pRg st="2" end="2"/>
                                            </p:txEl>
                                          </p:spTgt>
                                        </p:tgtEl>
                                        <p:attrNameLst>
                                          <p:attrName>ppt_x</p:attrName>
                                        </p:attrNameLst>
                                      </p:cBhvr>
                                      <p:tavLst>
                                        <p:tav tm="0">
                                          <p:val>
                                            <p:strVal val="ppt_x"/>
                                          </p:val>
                                        </p:tav>
                                        <p:tav tm="100000">
                                          <p:val>
                                            <p:strVal val="ppt_x"/>
                                          </p:val>
                                        </p:tav>
                                      </p:tavLst>
                                    </p:anim>
                                    <p:anim calcmode="lin" valueType="num">
                                      <p:cBhvr>
                                        <p:cTn id="8" dur="500"/>
                                        <p:tgtEl>
                                          <p:spTgt spid="13">
                                            <p:txEl>
                                              <p:pRg st="2" end="2"/>
                                            </p:txEl>
                                          </p:spTgt>
                                        </p:tgtEl>
                                        <p:attrNameLst>
                                          <p:attrName>ppt_y</p:attrName>
                                        </p:attrNameLst>
                                      </p:cBhvr>
                                      <p:tavLst>
                                        <p:tav tm="0">
                                          <p:val>
                                            <p:strVal val="ppt_y"/>
                                          </p:val>
                                        </p:tav>
                                        <p:tav tm="100000">
                                          <p:val>
                                            <p:strVal val="ppt_y-.1"/>
                                          </p:val>
                                        </p:tav>
                                      </p:tavLst>
                                    </p:anim>
                                    <p:set>
                                      <p:cBhvr>
                                        <p:cTn id="9" dur="1" fill="hold">
                                          <p:stCondLst>
                                            <p:cond delay="499"/>
                                          </p:stCondLst>
                                        </p:cTn>
                                        <p:tgtEl>
                                          <p:spTgt spid="13">
                                            <p:txEl>
                                              <p:pRg st="2" end="2"/>
                                            </p:txEl>
                                          </p:spTgt>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500"/>
                                        <p:tgtEl>
                                          <p:spTgt spid="13">
                                            <p:txEl>
                                              <p:pRg st="4" end="4"/>
                                            </p:txEl>
                                          </p:spTgt>
                                        </p:tgtEl>
                                      </p:cBhvr>
                                    </p:animEffect>
                                    <p:anim calcmode="lin" valueType="num">
                                      <p:cBhvr>
                                        <p:cTn id="12" dur="500"/>
                                        <p:tgtEl>
                                          <p:spTgt spid="13">
                                            <p:txEl>
                                              <p:pRg st="4" end="4"/>
                                            </p:txEl>
                                          </p:spTgt>
                                        </p:tgtEl>
                                        <p:attrNameLst>
                                          <p:attrName>ppt_x</p:attrName>
                                        </p:attrNameLst>
                                      </p:cBhvr>
                                      <p:tavLst>
                                        <p:tav tm="0">
                                          <p:val>
                                            <p:strVal val="ppt_x"/>
                                          </p:val>
                                        </p:tav>
                                        <p:tav tm="100000">
                                          <p:val>
                                            <p:strVal val="ppt_x"/>
                                          </p:val>
                                        </p:tav>
                                      </p:tavLst>
                                    </p:anim>
                                    <p:anim calcmode="lin" valueType="num">
                                      <p:cBhvr>
                                        <p:cTn id="13" dur="500"/>
                                        <p:tgtEl>
                                          <p:spTgt spid="13">
                                            <p:txEl>
                                              <p:pRg st="4" end="4"/>
                                            </p:txEl>
                                          </p:spTgt>
                                        </p:tgtEl>
                                        <p:attrNameLst>
                                          <p:attrName>ppt_y</p:attrName>
                                        </p:attrNameLst>
                                      </p:cBhvr>
                                      <p:tavLst>
                                        <p:tav tm="0">
                                          <p:val>
                                            <p:strVal val="ppt_y"/>
                                          </p:val>
                                        </p:tav>
                                        <p:tav tm="100000">
                                          <p:val>
                                            <p:strVal val="ppt_y-.1"/>
                                          </p:val>
                                        </p:tav>
                                      </p:tavLst>
                                    </p:anim>
                                    <p:set>
                                      <p:cBhvr>
                                        <p:cTn id="14" dur="1" fill="hold">
                                          <p:stCondLst>
                                            <p:cond delay="499"/>
                                          </p:stCondLst>
                                        </p:cTn>
                                        <p:tgtEl>
                                          <p:spTgt spid="13">
                                            <p:txEl>
                                              <p:pRg st="4" end="4"/>
                                            </p:txEl>
                                          </p:spTgt>
                                        </p:tgtEl>
                                        <p:attrNameLst>
                                          <p:attrName>style.visibility</p:attrName>
                                        </p:attrNameLst>
                                      </p:cBhvr>
                                      <p:to>
                                        <p:strVal val="hidden"/>
                                      </p:to>
                                    </p:set>
                                  </p:childTnLst>
                                </p:cTn>
                              </p:par>
                              <p:par>
                                <p:cTn id="15" presetID="47" presetClass="exit" presetSubtype="0" fill="hold" nodeType="withEffect">
                                  <p:stCondLst>
                                    <p:cond delay="0"/>
                                  </p:stCondLst>
                                  <p:childTnLst>
                                    <p:animEffect transition="out" filter="fade">
                                      <p:cBhvr>
                                        <p:cTn id="16" dur="500"/>
                                        <p:tgtEl>
                                          <p:spTgt spid="13">
                                            <p:txEl>
                                              <p:pRg st="6" end="6"/>
                                            </p:txEl>
                                          </p:spTgt>
                                        </p:tgtEl>
                                      </p:cBhvr>
                                    </p:animEffect>
                                    <p:anim calcmode="lin" valueType="num">
                                      <p:cBhvr>
                                        <p:cTn id="17" dur="500"/>
                                        <p:tgtEl>
                                          <p:spTgt spid="13">
                                            <p:txEl>
                                              <p:pRg st="6" end="6"/>
                                            </p:txEl>
                                          </p:spTgt>
                                        </p:tgtEl>
                                        <p:attrNameLst>
                                          <p:attrName>ppt_x</p:attrName>
                                        </p:attrNameLst>
                                      </p:cBhvr>
                                      <p:tavLst>
                                        <p:tav tm="0">
                                          <p:val>
                                            <p:strVal val="ppt_x"/>
                                          </p:val>
                                        </p:tav>
                                        <p:tav tm="100000">
                                          <p:val>
                                            <p:strVal val="ppt_x"/>
                                          </p:val>
                                        </p:tav>
                                      </p:tavLst>
                                    </p:anim>
                                    <p:anim calcmode="lin" valueType="num">
                                      <p:cBhvr>
                                        <p:cTn id="18" dur="500"/>
                                        <p:tgtEl>
                                          <p:spTgt spid="13">
                                            <p:txEl>
                                              <p:pRg st="6" end="6"/>
                                            </p:txEl>
                                          </p:spTgt>
                                        </p:tgtEl>
                                        <p:attrNameLst>
                                          <p:attrName>ppt_y</p:attrName>
                                        </p:attrNameLst>
                                      </p:cBhvr>
                                      <p:tavLst>
                                        <p:tav tm="0">
                                          <p:val>
                                            <p:strVal val="ppt_y"/>
                                          </p:val>
                                        </p:tav>
                                        <p:tav tm="100000">
                                          <p:val>
                                            <p:strVal val="ppt_y-.1"/>
                                          </p:val>
                                        </p:tav>
                                      </p:tavLst>
                                    </p:anim>
                                    <p:set>
                                      <p:cBhvr>
                                        <p:cTn id="19" dur="1" fill="hold">
                                          <p:stCondLst>
                                            <p:cond delay="499"/>
                                          </p:stCondLst>
                                        </p:cTn>
                                        <p:tgtEl>
                                          <p:spTgt spid="13">
                                            <p:txEl>
                                              <p:pRg st="6" end="6"/>
                                            </p:txEl>
                                          </p:spTgt>
                                        </p:tgtEl>
                                        <p:attrNameLst>
                                          <p:attrName>style.visibility</p:attrName>
                                        </p:attrNameLst>
                                      </p:cBhvr>
                                      <p:to>
                                        <p:strVal val="hidden"/>
                                      </p:to>
                                    </p:set>
                                  </p:childTnLst>
                                </p:cTn>
                              </p:par>
                              <p:par>
                                <p:cTn id="20" presetID="47" presetClass="exit" presetSubtype="0" fill="hold" nodeType="withEffect">
                                  <p:stCondLst>
                                    <p:cond delay="0"/>
                                  </p:stCondLst>
                                  <p:childTnLst>
                                    <p:animEffect transition="out" filter="fade">
                                      <p:cBhvr>
                                        <p:cTn id="21" dur="500"/>
                                        <p:tgtEl>
                                          <p:spTgt spid="13">
                                            <p:txEl>
                                              <p:pRg st="8" end="8"/>
                                            </p:txEl>
                                          </p:spTgt>
                                        </p:tgtEl>
                                      </p:cBhvr>
                                    </p:animEffect>
                                    <p:anim calcmode="lin" valueType="num">
                                      <p:cBhvr>
                                        <p:cTn id="22" dur="500"/>
                                        <p:tgtEl>
                                          <p:spTgt spid="13">
                                            <p:txEl>
                                              <p:pRg st="8" end="8"/>
                                            </p:txEl>
                                          </p:spTgt>
                                        </p:tgtEl>
                                        <p:attrNameLst>
                                          <p:attrName>ppt_x</p:attrName>
                                        </p:attrNameLst>
                                      </p:cBhvr>
                                      <p:tavLst>
                                        <p:tav tm="0">
                                          <p:val>
                                            <p:strVal val="ppt_x"/>
                                          </p:val>
                                        </p:tav>
                                        <p:tav tm="100000">
                                          <p:val>
                                            <p:strVal val="ppt_x"/>
                                          </p:val>
                                        </p:tav>
                                      </p:tavLst>
                                    </p:anim>
                                    <p:anim calcmode="lin" valueType="num">
                                      <p:cBhvr>
                                        <p:cTn id="23" dur="500"/>
                                        <p:tgtEl>
                                          <p:spTgt spid="13">
                                            <p:txEl>
                                              <p:pRg st="8" end="8"/>
                                            </p:txEl>
                                          </p:spTgt>
                                        </p:tgtEl>
                                        <p:attrNameLst>
                                          <p:attrName>ppt_y</p:attrName>
                                        </p:attrNameLst>
                                      </p:cBhvr>
                                      <p:tavLst>
                                        <p:tav tm="0">
                                          <p:val>
                                            <p:strVal val="ppt_y"/>
                                          </p:val>
                                        </p:tav>
                                        <p:tav tm="100000">
                                          <p:val>
                                            <p:strVal val="ppt_y-.1"/>
                                          </p:val>
                                        </p:tav>
                                      </p:tavLst>
                                    </p:anim>
                                    <p:set>
                                      <p:cBhvr>
                                        <p:cTn id="24" dur="1" fill="hold">
                                          <p:stCondLst>
                                            <p:cond delay="499"/>
                                          </p:stCondLst>
                                        </p:cTn>
                                        <p:tgtEl>
                                          <p:spTgt spid="13">
                                            <p:txEl>
                                              <p:pRg st="8" end="8"/>
                                            </p:txEl>
                                          </p:spTgt>
                                        </p:tgtEl>
                                        <p:attrNameLst>
                                          <p:attrName>style.visibility</p:attrName>
                                        </p:attrNameLst>
                                      </p:cBhvr>
                                      <p:to>
                                        <p:strVal val="hidden"/>
                                      </p:to>
                                    </p:set>
                                  </p:childTnLst>
                                </p:cTn>
                              </p:par>
                              <p:par>
                                <p:cTn id="25" presetID="47" presetClass="exit" presetSubtype="0" fill="hold" nodeType="withEffect">
                                  <p:stCondLst>
                                    <p:cond delay="0"/>
                                  </p:stCondLst>
                                  <p:childTnLst>
                                    <p:animEffect transition="out" filter="fade">
                                      <p:cBhvr>
                                        <p:cTn id="26" dur="500"/>
                                        <p:tgtEl>
                                          <p:spTgt spid="13">
                                            <p:txEl>
                                              <p:pRg st="10" end="10"/>
                                            </p:txEl>
                                          </p:spTgt>
                                        </p:tgtEl>
                                      </p:cBhvr>
                                    </p:animEffect>
                                    <p:anim calcmode="lin" valueType="num">
                                      <p:cBhvr>
                                        <p:cTn id="27" dur="500"/>
                                        <p:tgtEl>
                                          <p:spTgt spid="13">
                                            <p:txEl>
                                              <p:pRg st="10" end="10"/>
                                            </p:txEl>
                                          </p:spTgt>
                                        </p:tgtEl>
                                        <p:attrNameLst>
                                          <p:attrName>ppt_x</p:attrName>
                                        </p:attrNameLst>
                                      </p:cBhvr>
                                      <p:tavLst>
                                        <p:tav tm="0">
                                          <p:val>
                                            <p:strVal val="ppt_x"/>
                                          </p:val>
                                        </p:tav>
                                        <p:tav tm="100000">
                                          <p:val>
                                            <p:strVal val="ppt_x"/>
                                          </p:val>
                                        </p:tav>
                                      </p:tavLst>
                                    </p:anim>
                                    <p:anim calcmode="lin" valueType="num">
                                      <p:cBhvr>
                                        <p:cTn id="28" dur="500"/>
                                        <p:tgtEl>
                                          <p:spTgt spid="13">
                                            <p:txEl>
                                              <p:pRg st="10" end="10"/>
                                            </p:txEl>
                                          </p:spTgt>
                                        </p:tgtEl>
                                        <p:attrNameLst>
                                          <p:attrName>ppt_y</p:attrName>
                                        </p:attrNameLst>
                                      </p:cBhvr>
                                      <p:tavLst>
                                        <p:tav tm="0">
                                          <p:val>
                                            <p:strVal val="ppt_y"/>
                                          </p:val>
                                        </p:tav>
                                        <p:tav tm="100000">
                                          <p:val>
                                            <p:strVal val="ppt_y-.1"/>
                                          </p:val>
                                        </p:tav>
                                      </p:tavLst>
                                    </p:anim>
                                    <p:set>
                                      <p:cBhvr>
                                        <p:cTn id="29" dur="1" fill="hold">
                                          <p:stCondLst>
                                            <p:cond delay="499"/>
                                          </p:stCondLst>
                                        </p:cTn>
                                        <p:tgtEl>
                                          <p:spTgt spid="13">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30</a:t>
            </a:fld>
            <a:endParaRPr lang="en-US" dirty="0"/>
          </a:p>
        </p:txBody>
      </p:sp>
      <p:sp>
        <p:nvSpPr>
          <p:cNvPr id="18" name="TextBox 17"/>
          <p:cNvSpPr txBox="1"/>
          <p:nvPr/>
        </p:nvSpPr>
        <p:spPr>
          <a:xfrm>
            <a:off x="457200" y="926068"/>
            <a:ext cx="8686800" cy="369332"/>
          </a:xfrm>
          <a:prstGeom prst="rect">
            <a:avLst/>
          </a:prstGeom>
          <a:noFill/>
        </p:spPr>
        <p:txBody>
          <a:bodyPr wrap="square" rtlCol="0">
            <a:spAutoFit/>
          </a:bodyPr>
          <a:lstStyle/>
          <a:p>
            <a:r>
              <a:rPr lang="en-US" b="1" dirty="0" smtClean="0">
                <a:solidFill>
                  <a:srgbClr val="00B0F0"/>
                </a:solidFill>
                <a:latin typeface="Arial" pitchFamily="34" charset="0"/>
                <a:ea typeface="Tahoma" pitchFamily="34" charset="0"/>
                <a:cs typeface="Arial" pitchFamily="34" charset="0"/>
              </a:rPr>
              <a:t>PIXEL </a:t>
            </a:r>
            <a:r>
              <a:rPr lang="mn-MN" b="1" dirty="0" smtClean="0">
                <a:solidFill>
                  <a:srgbClr val="00B0F0"/>
                </a:solidFill>
                <a:latin typeface="Arial" pitchFamily="34" charset="0"/>
                <a:ea typeface="Tahoma" pitchFamily="34" charset="0"/>
                <a:cs typeface="Arial" pitchFamily="34" charset="0"/>
              </a:rPr>
              <a:t>гэж юу вэ?</a:t>
            </a: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
        <p:nvSpPr>
          <p:cNvPr id="7" name="TextBox 6"/>
          <p:cNvSpPr txBox="1"/>
          <p:nvPr/>
        </p:nvSpPr>
        <p:spPr>
          <a:xfrm>
            <a:off x="457200" y="1219200"/>
            <a:ext cx="8229600" cy="553998"/>
          </a:xfrm>
          <a:prstGeom prst="rect">
            <a:avLst/>
          </a:prstGeom>
          <a:noFill/>
        </p:spPr>
        <p:txBody>
          <a:bodyPr wrap="square" rtlCol="0">
            <a:spAutoFit/>
          </a:bodyPr>
          <a:lstStyle/>
          <a:p>
            <a:pPr marL="342900" indent="-342900"/>
            <a:r>
              <a:rPr lang="mn-MN" sz="1500" dirty="0" smtClean="0">
                <a:latin typeface="Arial" pitchFamily="34" charset="0"/>
                <a:ea typeface="Tahoma" pitchFamily="34" charset="0"/>
                <a:cs typeface="Arial" pitchFamily="34" charset="0"/>
              </a:rPr>
              <a:t>Дижитал гэрэл зургийн физик хэмжүүр буюу цэг.</a:t>
            </a:r>
          </a:p>
          <a:p>
            <a:pPr marL="342900" indent="-342900"/>
            <a:endParaRPr lang="mn-MN" sz="1500" dirty="0" smtClean="0">
              <a:latin typeface="Arial" pitchFamily="34" charset="0"/>
              <a:ea typeface="Tahoma" pitchFamily="34" charset="0"/>
              <a:cs typeface="Arial" pitchFamily="34" charset="0"/>
            </a:endParaRPr>
          </a:p>
        </p:txBody>
      </p:sp>
      <p:pic>
        <p:nvPicPr>
          <p:cNvPr id="1026" name="Picture 2" descr="D:\SUT\documents\toollogo\Toollogo 2012\Toollogyn seminar\Inventory Photograph\pixel.jpg"/>
          <p:cNvPicPr>
            <a:picLocks noChangeAspect="1" noChangeArrowheads="1"/>
          </p:cNvPicPr>
          <p:nvPr/>
        </p:nvPicPr>
        <p:blipFill>
          <a:blip r:embed="rId3" cstate="print"/>
          <a:srcRect/>
          <a:stretch>
            <a:fillRect/>
          </a:stretch>
        </p:blipFill>
        <p:spPr bwMode="auto">
          <a:xfrm>
            <a:off x="533400" y="1676400"/>
            <a:ext cx="4114800" cy="4114800"/>
          </a:xfrm>
          <a:prstGeom prst="rect">
            <a:avLst/>
          </a:prstGeom>
          <a:noFill/>
        </p:spPr>
      </p:pic>
      <p:pic>
        <p:nvPicPr>
          <p:cNvPr id="9" name="Picture 2" descr="D:\SUT\documents\toollogo\Toollogo 2012\Toollogyn seminar\Inventory Photograph\pixel.jpg"/>
          <p:cNvPicPr>
            <a:picLocks noChangeAspect="1" noChangeArrowheads="1"/>
          </p:cNvPicPr>
          <p:nvPr/>
        </p:nvPicPr>
        <p:blipFill>
          <a:blip r:embed="rId3" cstate="print"/>
          <a:srcRect/>
          <a:stretch>
            <a:fillRect/>
          </a:stretch>
        </p:blipFill>
        <p:spPr bwMode="auto">
          <a:xfrm>
            <a:off x="4724400" y="1676400"/>
            <a:ext cx="2133600" cy="2133600"/>
          </a:xfrm>
          <a:prstGeom prst="rect">
            <a:avLst/>
          </a:prstGeom>
          <a:noFill/>
        </p:spPr>
      </p:pic>
      <p:pic>
        <p:nvPicPr>
          <p:cNvPr id="11" name="Picture 2" descr="D:\SUT\documents\toollogo\Toollogo 2012\Toollogyn seminar\Inventory Photograph\pixel.jpg"/>
          <p:cNvPicPr>
            <a:picLocks noChangeAspect="1" noChangeArrowheads="1"/>
          </p:cNvPicPr>
          <p:nvPr/>
        </p:nvPicPr>
        <p:blipFill>
          <a:blip r:embed="rId4" cstate="print"/>
          <a:srcRect/>
          <a:stretch>
            <a:fillRect/>
          </a:stretch>
        </p:blipFill>
        <p:spPr bwMode="auto">
          <a:xfrm>
            <a:off x="4724400" y="3886200"/>
            <a:ext cx="1143000" cy="1143000"/>
          </a:xfrm>
          <a:prstGeom prst="rect">
            <a:avLst/>
          </a:prstGeom>
          <a:noFill/>
        </p:spPr>
      </p:pic>
      <p:pic>
        <p:nvPicPr>
          <p:cNvPr id="12" name="Picture 2" descr="D:\SUT\documents\toollogo\Toollogo 2012\Toollogyn seminar\Inventory Photograph\pixel.jpg"/>
          <p:cNvPicPr>
            <a:picLocks noChangeAspect="1" noChangeArrowheads="1"/>
          </p:cNvPicPr>
          <p:nvPr/>
        </p:nvPicPr>
        <p:blipFill>
          <a:blip r:embed="rId5" cstate="print"/>
          <a:srcRect/>
          <a:stretch>
            <a:fillRect/>
          </a:stretch>
        </p:blipFill>
        <p:spPr bwMode="auto">
          <a:xfrm>
            <a:off x="4724400" y="5081954"/>
            <a:ext cx="685800" cy="685800"/>
          </a:xfrm>
          <a:prstGeom prst="rect">
            <a:avLst/>
          </a:prstGeom>
          <a:noFill/>
        </p:spPr>
      </p:pic>
      <p:pic>
        <p:nvPicPr>
          <p:cNvPr id="13" name="Picture 2" descr="D:\SUT\documents\toollogo\Toollogo 2012\Toollogyn seminar\Inventory Photograph\pixel.jpg"/>
          <p:cNvPicPr>
            <a:picLocks noChangeAspect="1" noChangeArrowheads="1"/>
          </p:cNvPicPr>
          <p:nvPr/>
        </p:nvPicPr>
        <p:blipFill>
          <a:blip r:embed="rId6" cstate="print"/>
          <a:srcRect/>
          <a:stretch>
            <a:fillRect/>
          </a:stretch>
        </p:blipFill>
        <p:spPr bwMode="auto">
          <a:xfrm>
            <a:off x="4724400" y="5791200"/>
            <a:ext cx="381000" cy="381000"/>
          </a:xfrm>
          <a:prstGeom prst="rect">
            <a:avLst/>
          </a:prstGeom>
          <a:noFill/>
        </p:spPr>
      </p:pic>
      <p:pic>
        <p:nvPicPr>
          <p:cNvPr id="14" name="Picture 2" descr="D:\SUT\documents\toollogo\Toollogo 2012\Toollogyn seminar\Inventory Photograph\pixel.jpg"/>
          <p:cNvPicPr>
            <a:picLocks noChangeAspect="1" noChangeArrowheads="1"/>
          </p:cNvPicPr>
          <p:nvPr/>
        </p:nvPicPr>
        <p:blipFill>
          <a:blip r:embed="rId7" cstate="print"/>
          <a:srcRect/>
          <a:stretch>
            <a:fillRect/>
          </a:stretch>
        </p:blipFill>
        <p:spPr bwMode="auto">
          <a:xfrm>
            <a:off x="4724400" y="6248400"/>
            <a:ext cx="228600" cy="228600"/>
          </a:xfrm>
          <a:prstGeom prst="rect">
            <a:avLst/>
          </a:prstGeom>
          <a:noFill/>
        </p:spPr>
      </p:pic>
      <p:pic>
        <p:nvPicPr>
          <p:cNvPr id="1027" name="Picture 3" descr="D:\SUT\documents\toollogo\Toollogo 2012\Toollogyn seminar\Inventory Photograph\pixel-1.jpg"/>
          <p:cNvPicPr>
            <a:picLocks noChangeAspect="1" noChangeArrowheads="1"/>
          </p:cNvPicPr>
          <p:nvPr/>
        </p:nvPicPr>
        <p:blipFill>
          <a:blip r:embed="rId8" cstate="print"/>
          <a:srcRect l="13408" t="13361" r="12849" b="13154"/>
          <a:stretch>
            <a:fillRect/>
          </a:stretch>
        </p:blipFill>
        <p:spPr bwMode="auto">
          <a:xfrm>
            <a:off x="6629400" y="4343400"/>
            <a:ext cx="1676400" cy="1676400"/>
          </a:xfrm>
          <a:prstGeom prst="rect">
            <a:avLst/>
          </a:prstGeom>
          <a:noFill/>
        </p:spPr>
      </p:pic>
      <p:cxnSp>
        <p:nvCxnSpPr>
          <p:cNvPr id="16" name="Straight Arrow Connector 15"/>
          <p:cNvCxnSpPr>
            <a:stCxn id="1027" idx="1"/>
          </p:cNvCxnSpPr>
          <p:nvPr/>
        </p:nvCxnSpPr>
        <p:spPr>
          <a:xfrm flipH="1" flipV="1">
            <a:off x="2133600" y="3276600"/>
            <a:ext cx="4495800" cy="19050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3400" y="5791200"/>
            <a:ext cx="4114800" cy="323165"/>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4</a:t>
            </a:r>
            <a:r>
              <a:rPr lang="mn-MN" sz="1500" dirty="0" smtClean="0">
                <a:latin typeface="Tahoma" pitchFamily="34" charset="0"/>
                <a:ea typeface="Tahoma" pitchFamily="34" charset="0"/>
                <a:cs typeface="Tahoma" pitchFamily="34" charset="0"/>
              </a:rPr>
              <a:t>0х40</a:t>
            </a:r>
            <a:r>
              <a:rPr lang="en-US" sz="1500" dirty="0" smtClean="0">
                <a:latin typeface="Tahoma" pitchFamily="34" charset="0"/>
                <a:ea typeface="Tahoma" pitchFamily="34" charset="0"/>
                <a:cs typeface="Tahoma" pitchFamily="34" charset="0"/>
              </a:rPr>
              <a:t> pixel </a:t>
            </a:r>
            <a:r>
              <a:rPr lang="mn-MN" sz="1500" dirty="0" smtClean="0">
                <a:latin typeface="Tahoma" pitchFamily="34" charset="0"/>
                <a:ea typeface="Tahoma" pitchFamily="34" charset="0"/>
                <a:cs typeface="Tahoma" pitchFamily="34" charset="0"/>
              </a:rPr>
              <a:t>зураг</a:t>
            </a:r>
            <a:endParaRPr lang="en-US" sz="1500" dirty="0">
              <a:latin typeface="Tahoma" pitchFamily="34" charset="0"/>
              <a:ea typeface="Tahoma" pitchFamily="34" charset="0"/>
              <a:cs typeface="Tahoma" pitchFamily="34" charset="0"/>
            </a:endParaRPr>
          </a:p>
        </p:txBody>
      </p:sp>
      <p:sp>
        <p:nvSpPr>
          <p:cNvPr id="24" name="TextBox 23"/>
          <p:cNvSpPr txBox="1"/>
          <p:nvPr/>
        </p:nvSpPr>
        <p:spPr>
          <a:xfrm>
            <a:off x="6629400" y="6096000"/>
            <a:ext cx="1676400" cy="323165"/>
          </a:xfrm>
          <a:prstGeom prst="rect">
            <a:avLst/>
          </a:prstGeom>
          <a:noFill/>
        </p:spPr>
        <p:txBody>
          <a:bodyPr wrap="square" rtlCol="0">
            <a:spAutoFit/>
          </a:bodyPr>
          <a:lstStyle/>
          <a:p>
            <a:r>
              <a:rPr lang="en-US" sz="1500" dirty="0" smtClean="0">
                <a:latin typeface="Tahoma" pitchFamily="34" charset="0"/>
                <a:ea typeface="Tahoma" pitchFamily="34" charset="0"/>
                <a:cs typeface="Tahoma" pitchFamily="34" charset="0"/>
              </a:rPr>
              <a:t>1</a:t>
            </a:r>
            <a:r>
              <a:rPr lang="mn-MN" sz="1500" dirty="0" smtClean="0">
                <a:latin typeface="Tahoma" pitchFamily="34" charset="0"/>
                <a:ea typeface="Tahoma" pitchFamily="34" charset="0"/>
                <a:cs typeface="Tahoma" pitchFamily="34" charset="0"/>
              </a:rPr>
              <a:t> </a:t>
            </a:r>
            <a:r>
              <a:rPr lang="en-US" sz="1500" dirty="0" smtClean="0">
                <a:latin typeface="Tahoma" pitchFamily="34" charset="0"/>
                <a:ea typeface="Tahoma" pitchFamily="34" charset="0"/>
                <a:cs typeface="Tahoma" pitchFamily="34" charset="0"/>
              </a:rPr>
              <a:t>pixel</a:t>
            </a:r>
            <a:endParaRPr lang="en-US" sz="1500" dirty="0">
              <a:latin typeface="Tahoma" pitchFamily="34" charset="0"/>
              <a:ea typeface="Tahoma" pitchFamily="34" charset="0"/>
              <a:cs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1E659715-7D7E-402A-A89E-2CD1F1567104}" type="slidenum">
              <a:rPr lang="en-US" smtClean="0"/>
              <a:pPr/>
              <a:t>31</a:t>
            </a:fld>
            <a:endParaRPr lang="en-US" dirty="0"/>
          </a:p>
        </p:txBody>
      </p:sp>
      <p:sp>
        <p:nvSpPr>
          <p:cNvPr id="18" name="TextBox 17"/>
          <p:cNvSpPr txBox="1"/>
          <p:nvPr/>
        </p:nvSpPr>
        <p:spPr>
          <a:xfrm>
            <a:off x="457200" y="926068"/>
            <a:ext cx="8686800" cy="369332"/>
          </a:xfrm>
          <a:prstGeom prst="rect">
            <a:avLst/>
          </a:prstGeom>
          <a:noFill/>
        </p:spPr>
        <p:txBody>
          <a:bodyPr wrap="square" rtlCol="0">
            <a:spAutoFit/>
          </a:bodyPr>
          <a:lstStyle/>
          <a:p>
            <a:r>
              <a:rPr lang="en-US" b="1" dirty="0" smtClean="0">
                <a:solidFill>
                  <a:srgbClr val="00B0F0"/>
                </a:solidFill>
                <a:latin typeface="Arial" pitchFamily="34" charset="0"/>
                <a:ea typeface="Tahoma" pitchFamily="34" charset="0"/>
                <a:cs typeface="Arial" pitchFamily="34" charset="0"/>
              </a:rPr>
              <a:t>Г</a:t>
            </a:r>
            <a:r>
              <a:rPr lang="mn-MN" b="1" dirty="0" smtClean="0">
                <a:solidFill>
                  <a:srgbClr val="00B0F0"/>
                </a:solidFill>
                <a:latin typeface="Arial" pitchFamily="34" charset="0"/>
                <a:ea typeface="Tahoma" pitchFamily="34" charset="0"/>
                <a:cs typeface="Arial" pitchFamily="34" charset="0"/>
              </a:rPr>
              <a:t>эрэл зургийн аппарат дээр авах зургийн чанарыг сонгох </a:t>
            </a:r>
          </a:p>
        </p:txBody>
      </p:sp>
      <p:sp>
        <p:nvSpPr>
          <p:cNvPr id="20" name="TextBox 19"/>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
        <p:nvSpPr>
          <p:cNvPr id="7" name="TextBox 6"/>
          <p:cNvSpPr txBox="1"/>
          <p:nvPr/>
        </p:nvSpPr>
        <p:spPr>
          <a:xfrm>
            <a:off x="457200" y="1219200"/>
            <a:ext cx="8229600" cy="553998"/>
          </a:xfrm>
          <a:prstGeom prst="rect">
            <a:avLst/>
          </a:prstGeom>
          <a:noFill/>
        </p:spPr>
        <p:txBody>
          <a:bodyPr wrap="square" rtlCol="0">
            <a:spAutoFit/>
          </a:bodyPr>
          <a:lstStyle/>
          <a:p>
            <a:pPr marL="342900" indent="-342900"/>
            <a:r>
              <a:rPr lang="en-US" sz="1500" dirty="0" smtClean="0">
                <a:latin typeface="Arial" pitchFamily="34" charset="0"/>
                <a:ea typeface="Tahoma" pitchFamily="34" charset="0"/>
                <a:cs typeface="Arial" pitchFamily="34" charset="0"/>
              </a:rPr>
              <a:t>Canon Eos 400D </a:t>
            </a:r>
            <a:r>
              <a:rPr lang="mn-MN" sz="1500" dirty="0" smtClean="0">
                <a:latin typeface="Arial" pitchFamily="34" charset="0"/>
                <a:ea typeface="Tahoma" pitchFamily="34" charset="0"/>
                <a:cs typeface="Arial" pitchFamily="34" charset="0"/>
              </a:rPr>
              <a:t>дижитал аппаратны жишээн дээр</a:t>
            </a:r>
          </a:p>
          <a:p>
            <a:pPr marL="342900" indent="-342900"/>
            <a:endParaRPr lang="mn-MN" sz="1500" dirty="0" smtClean="0">
              <a:latin typeface="Arial" pitchFamily="34" charset="0"/>
              <a:ea typeface="Tahoma" pitchFamily="34" charset="0"/>
              <a:cs typeface="Arial" pitchFamily="34" charset="0"/>
            </a:endParaRPr>
          </a:p>
        </p:txBody>
      </p:sp>
      <p:pic>
        <p:nvPicPr>
          <p:cNvPr id="2050" name="Picture 2" descr="D:\SUT\documents\toollogo\Toollogo 2012\Toollogyn seminar\Inventory Photograph\quality.jpg"/>
          <p:cNvPicPr>
            <a:picLocks noChangeAspect="1" noChangeArrowheads="1"/>
          </p:cNvPicPr>
          <p:nvPr/>
        </p:nvPicPr>
        <p:blipFill>
          <a:blip r:embed="rId3" cstate="print"/>
          <a:srcRect/>
          <a:stretch>
            <a:fillRect/>
          </a:stretch>
        </p:blipFill>
        <p:spPr bwMode="auto">
          <a:xfrm>
            <a:off x="609600" y="1676400"/>
            <a:ext cx="3048000" cy="2286000"/>
          </a:xfrm>
          <a:prstGeom prst="rect">
            <a:avLst/>
          </a:prstGeom>
          <a:noFill/>
        </p:spPr>
      </p:pic>
      <p:sp>
        <p:nvSpPr>
          <p:cNvPr id="21" name="Rectangle 20"/>
          <p:cNvSpPr/>
          <p:nvPr/>
        </p:nvSpPr>
        <p:spPr>
          <a:xfrm>
            <a:off x="4191000" y="1676400"/>
            <a:ext cx="4572000" cy="1477328"/>
          </a:xfrm>
          <a:prstGeom prst="rect">
            <a:avLst/>
          </a:prstGeom>
        </p:spPr>
        <p:txBody>
          <a:bodyPr>
            <a:spAutoFit/>
          </a:bodyPr>
          <a:lstStyle/>
          <a:p>
            <a:pPr lvl="0" fontAlgn="base">
              <a:spcBef>
                <a:spcPct val="0"/>
              </a:spcBef>
              <a:spcAft>
                <a:spcPct val="0"/>
              </a:spcAft>
            </a:pPr>
            <a:r>
              <a:rPr lang="en-US" dirty="0" smtClean="0">
                <a:latin typeface="Arial" pitchFamily="34" charset="0"/>
                <a:ea typeface="Calibri" pitchFamily="34" charset="0"/>
                <a:cs typeface="Times New Roman" pitchFamily="18" charset="0"/>
              </a:rPr>
              <a:t>L - 3888*2592 pixel-</a:t>
            </a:r>
            <a:r>
              <a:rPr lang="en-US" dirty="0" err="1" smtClean="0">
                <a:latin typeface="Arial" pitchFamily="34" charset="0"/>
                <a:ea typeface="Calibri" pitchFamily="34" charset="0"/>
                <a:cs typeface="Times New Roman" pitchFamily="18" charset="0"/>
              </a:rPr>
              <a:t>ийн</a:t>
            </a:r>
            <a:r>
              <a:rPr lang="mn-MN" dirty="0" smtClean="0">
                <a:latin typeface="Arial" pitchFamily="34" charset="0"/>
                <a:ea typeface="Calibri" pitchFamily="34" charset="0"/>
                <a:cs typeface="Times New Roman" pitchFamily="18" charset="0"/>
              </a:rPr>
              <a:t> хэмжээтэй</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өндөр</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чанартай</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зураг</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дарна</a:t>
            </a:r>
            <a:r>
              <a:rPr lang="en-US" dirty="0" smtClean="0">
                <a:latin typeface="Arial" pitchFamily="34" charset="0"/>
                <a:ea typeface="Calibri" pitchFamily="34" charset="0"/>
                <a:cs typeface="Times New Roman" pitchFamily="18" charset="0"/>
              </a:rPr>
              <a:t>. (RCH </a:t>
            </a:r>
            <a:r>
              <a:rPr lang="mn-MN" dirty="0" smtClean="0">
                <a:latin typeface="Arial" pitchFamily="34" charset="0"/>
                <a:ea typeface="Calibri" pitchFamily="34" charset="0"/>
                <a:cs typeface="Times New Roman" pitchFamily="18" charset="0"/>
              </a:rPr>
              <a:t>болон</a:t>
            </a:r>
            <a:r>
              <a:rPr lang="en-US" dirty="0" smtClean="0">
                <a:latin typeface="Arial" pitchFamily="34" charset="0"/>
                <a:ea typeface="Calibri" pitchFamily="34" charset="0"/>
                <a:cs typeface="Times New Roman" pitchFamily="18" charset="0"/>
              </a:rPr>
              <a:t> </a:t>
            </a:r>
            <a:r>
              <a:rPr lang="mn-MN" dirty="0" smtClean="0">
                <a:latin typeface="Arial" pitchFamily="34" charset="0"/>
                <a:ea typeface="Calibri" pitchFamily="34" charset="0"/>
                <a:cs typeface="Times New Roman" pitchFamily="18" charset="0"/>
              </a:rPr>
              <a:t>Ерөнхий б</a:t>
            </a:r>
            <a:r>
              <a:rPr lang="en-US" dirty="0" err="1" smtClean="0">
                <a:latin typeface="Arial" pitchFamily="34" charset="0"/>
                <a:ea typeface="Calibri" pitchFamily="34" charset="0"/>
                <a:cs typeface="Times New Roman" pitchFamily="18" charset="0"/>
              </a:rPr>
              <a:t>үртгэлийн</a:t>
            </a:r>
            <a:r>
              <a:rPr lang="mn-MN" dirty="0" smtClean="0">
                <a:latin typeface="Arial" pitchFamily="34" charset="0"/>
                <a:ea typeface="Calibri" pitchFamily="34" charset="0"/>
                <a:cs typeface="Times New Roman" pitchFamily="18" charset="0"/>
              </a:rPr>
              <a:t> </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програмд</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орох</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үзмэрийн</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зургийг</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зөвхөн</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энэ</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хувиар</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дээр</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авах</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ёстойг</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анхаарна</a:t>
            </a:r>
            <a:r>
              <a:rPr lang="en-US" dirty="0" smtClean="0">
                <a:latin typeface="Arial" pitchFamily="34" charset="0"/>
                <a:ea typeface="Calibri" pitchFamily="34" charset="0"/>
                <a:cs typeface="Times New Roman" pitchFamily="18" charset="0"/>
              </a:rPr>
              <a:t> </a:t>
            </a:r>
            <a:r>
              <a:rPr lang="en-US" dirty="0" err="1" smtClean="0">
                <a:latin typeface="Arial" pitchFamily="34" charset="0"/>
                <a:ea typeface="Calibri" pitchFamily="34" charset="0"/>
                <a:cs typeface="Times New Roman" pitchFamily="18" charset="0"/>
              </a:rPr>
              <a:t>уу</a:t>
            </a:r>
            <a:r>
              <a:rPr lang="en-US" dirty="0" smtClean="0">
                <a:latin typeface="Arial" pitchFamily="34" charset="0"/>
                <a:ea typeface="Calibri" pitchFamily="34" charset="0"/>
                <a:cs typeface="Times New Roman" pitchFamily="18" charset="0"/>
              </a:rPr>
              <a:t>!)</a:t>
            </a:r>
            <a:endParaRPr lang="en-US" dirty="0" smtClean="0">
              <a:latin typeface="Arial" pitchFamily="34" charset="0"/>
              <a:cs typeface="Arial" pitchFamily="34" charset="0"/>
            </a:endParaRPr>
          </a:p>
        </p:txBody>
      </p:sp>
      <p:pic>
        <p:nvPicPr>
          <p:cNvPr id="2053" name="Picture 5" descr="D:\SUT\documents\toollogo\Toollogo 2012\Toollogyn seminar\Inventory Photograph\bullet1.png"/>
          <p:cNvPicPr>
            <a:picLocks noChangeAspect="1" noChangeArrowheads="1"/>
          </p:cNvPicPr>
          <p:nvPr/>
        </p:nvPicPr>
        <p:blipFill>
          <a:blip r:embed="rId4" cstate="print"/>
          <a:srcRect/>
          <a:stretch>
            <a:fillRect/>
          </a:stretch>
        </p:blipFill>
        <p:spPr bwMode="auto">
          <a:xfrm>
            <a:off x="4035424" y="1730374"/>
            <a:ext cx="238125" cy="238125"/>
          </a:xfrm>
          <a:prstGeom prst="rect">
            <a:avLst/>
          </a:prstGeom>
          <a:noFill/>
        </p:spPr>
      </p:pic>
      <p:pic>
        <p:nvPicPr>
          <p:cNvPr id="1027" name="Picture 3"/>
          <p:cNvPicPr>
            <a:picLocks noChangeAspect="1" noChangeArrowheads="1"/>
          </p:cNvPicPr>
          <p:nvPr/>
        </p:nvPicPr>
        <p:blipFill>
          <a:blip r:embed="rId5" cstate="print"/>
          <a:srcRect/>
          <a:stretch>
            <a:fillRect/>
          </a:stretch>
        </p:blipFill>
        <p:spPr bwMode="auto">
          <a:xfrm>
            <a:off x="609600" y="4191000"/>
            <a:ext cx="5486400" cy="15342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4</a:t>
            </a:fld>
            <a:endParaRPr lang="en-US" dirty="0"/>
          </a:p>
        </p:txBody>
      </p:sp>
      <p:pic>
        <p:nvPicPr>
          <p:cNvPr id="1026" name="Picture 2" descr="D:\SUT\documents\toollogo\Toollogo 2012\Toollogyn seminar\Inventory Photograph\light_compare2.jpg"/>
          <p:cNvPicPr>
            <a:picLocks noChangeAspect="1" noChangeArrowheads="1"/>
          </p:cNvPicPr>
          <p:nvPr/>
        </p:nvPicPr>
        <p:blipFill>
          <a:blip r:embed="rId4" cstate="print"/>
          <a:srcRect/>
          <a:stretch>
            <a:fillRect/>
          </a:stretch>
        </p:blipFill>
        <p:spPr bwMode="auto">
          <a:xfrm>
            <a:off x="457200" y="2438400"/>
            <a:ext cx="3795623" cy="2514600"/>
          </a:xfrm>
          <a:prstGeom prst="rect">
            <a:avLst/>
          </a:prstGeom>
          <a:noFill/>
        </p:spPr>
      </p:pic>
      <p:pic>
        <p:nvPicPr>
          <p:cNvPr id="1027" name="Picture 3" descr="D:\SUT\documents\toollogo\Toollogo 2012\Toollogyn seminar\Inventory Photograph\light_compare1.jpg"/>
          <p:cNvPicPr>
            <a:picLocks noChangeAspect="1" noChangeArrowheads="1"/>
          </p:cNvPicPr>
          <p:nvPr/>
        </p:nvPicPr>
        <p:blipFill>
          <a:blip r:embed="rId5" cstate="print"/>
          <a:srcRect/>
          <a:stretch>
            <a:fillRect/>
          </a:stretch>
        </p:blipFill>
        <p:spPr bwMode="auto">
          <a:xfrm>
            <a:off x="4876800" y="2438400"/>
            <a:ext cx="3795623" cy="2514600"/>
          </a:xfrm>
          <a:prstGeom prst="rect">
            <a:avLst/>
          </a:prstGeom>
          <a:noFill/>
        </p:spPr>
      </p:pic>
      <p:sp>
        <p:nvSpPr>
          <p:cNvPr id="8" name="TextBox 7"/>
          <p:cNvSpPr txBox="1"/>
          <p:nvPr/>
        </p:nvSpPr>
        <p:spPr>
          <a:xfrm>
            <a:off x="914400" y="1828800"/>
            <a:ext cx="7620000" cy="323165"/>
          </a:xfrm>
          <a:prstGeom prst="rect">
            <a:avLst/>
          </a:prstGeom>
          <a:noFill/>
        </p:spPr>
        <p:txBody>
          <a:bodyPr wrap="square" rtlCol="0">
            <a:spAutoFit/>
          </a:bodyPr>
          <a:lstStyle/>
          <a:p>
            <a:pPr indent="-342900"/>
            <a:r>
              <a:rPr lang="mn-MN" sz="1500" dirty="0" smtClean="0">
                <a:solidFill>
                  <a:schemeClr val="bg1">
                    <a:lumMod val="50000"/>
                  </a:schemeClr>
                </a:solidFill>
                <a:latin typeface="Arial" pitchFamily="34" charset="0"/>
                <a:ea typeface="Tahoma" pitchFamily="34" charset="0"/>
                <a:cs typeface="Arial" pitchFamily="34" charset="0"/>
              </a:rPr>
              <a:t>Үзмэрийн өнгө болон бүхий л хэсэг нь сайн харагдаж байхаар гэрлийг тохируулах.</a:t>
            </a:r>
          </a:p>
        </p:txBody>
      </p:sp>
      <p:sp>
        <p:nvSpPr>
          <p:cNvPr id="9" name="TextBox 8"/>
          <p:cNvSpPr txBox="1"/>
          <p:nvPr/>
        </p:nvSpPr>
        <p:spPr>
          <a:xfrm>
            <a:off x="533400" y="1524000"/>
            <a:ext cx="7924800" cy="369332"/>
          </a:xfrm>
          <a:prstGeom prst="rect">
            <a:avLst/>
          </a:prstGeom>
          <a:noFill/>
        </p:spPr>
        <p:txBody>
          <a:bodyPr wrap="square" rtlCol="0">
            <a:spAutoFit/>
          </a:bodyPr>
          <a:lstStyle/>
          <a:p>
            <a:pPr marL="342900" indent="-342900">
              <a:buFont typeface="+mj-lt"/>
              <a:buAutoNum type="arabicPeriod"/>
            </a:pPr>
            <a:r>
              <a:rPr lang="mn-MN" dirty="0" smtClean="0">
                <a:latin typeface="Arial" pitchFamily="34" charset="0"/>
                <a:ea typeface="Tahoma" pitchFamily="34" charset="0"/>
                <a:cs typeface="Arial" pitchFamily="34" charset="0"/>
              </a:rPr>
              <a:t>Гэрэл сүүдэр нь таарсан байх</a:t>
            </a:r>
            <a:endParaRPr lang="en-US" dirty="0">
              <a:latin typeface="Arial" pitchFamily="34" charset="0"/>
              <a:ea typeface="Tahoma" pitchFamily="34" charset="0"/>
              <a:cs typeface="Arial" pitchFamily="34" charset="0"/>
            </a:endParaRPr>
          </a:p>
        </p:txBody>
      </p:sp>
      <p:sp>
        <p:nvSpPr>
          <p:cNvPr id="11" name="TextBox 10"/>
          <p:cNvSpPr txBox="1"/>
          <p:nvPr/>
        </p:nvSpPr>
        <p:spPr>
          <a:xfrm>
            <a:off x="457200" y="4953001"/>
            <a:ext cx="3810000" cy="784830"/>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Гэрэл сүүдэр нь таараагүй зураг</a:t>
            </a:r>
            <a:endParaRPr lang="en-US" sz="1500" dirty="0" smtClean="0">
              <a:latin typeface="Arial" pitchFamily="34" charset="0"/>
              <a:ea typeface="Tahoma" pitchFamily="34" charset="0"/>
              <a:cs typeface="Arial" pitchFamily="34" charset="0"/>
            </a:endParaRPr>
          </a:p>
          <a:p>
            <a:r>
              <a:rPr lang="en-US" sz="1500" dirty="0" smtClean="0">
                <a:solidFill>
                  <a:schemeClr val="bg1">
                    <a:lumMod val="50000"/>
                  </a:schemeClr>
                </a:solidFill>
                <a:latin typeface="Arial" pitchFamily="34" charset="0"/>
                <a:ea typeface="Tahoma" pitchFamily="34" charset="0"/>
                <a:cs typeface="Arial" pitchFamily="34" charset="0"/>
              </a:rPr>
              <a:t>(</a:t>
            </a:r>
            <a:r>
              <a:rPr lang="mn-MN" sz="1500" dirty="0" smtClean="0">
                <a:solidFill>
                  <a:schemeClr val="bg1">
                    <a:lumMod val="50000"/>
                  </a:schemeClr>
                </a:solidFill>
                <a:latin typeface="Arial" pitchFamily="34" charset="0"/>
                <a:ea typeface="Tahoma" pitchFamily="34" charset="0"/>
                <a:cs typeface="Arial" pitchFamily="34" charset="0"/>
              </a:rPr>
              <a:t>Гэрэл нь багадсан, доод хэсэгт сүүдэр их унасан байна</a:t>
            </a:r>
            <a:r>
              <a:rPr lang="en-US" sz="1500" dirty="0" smtClean="0">
                <a:solidFill>
                  <a:schemeClr val="bg1">
                    <a:lumMod val="50000"/>
                  </a:schemeClr>
                </a:solidFill>
                <a:latin typeface="Arial" pitchFamily="34" charset="0"/>
                <a:ea typeface="Tahoma" pitchFamily="34" charset="0"/>
                <a:cs typeface="Arial" pitchFamily="34" charset="0"/>
              </a:rPr>
              <a:t>)</a:t>
            </a:r>
            <a:endParaRPr lang="mn-MN" sz="1500" dirty="0" smtClean="0">
              <a:solidFill>
                <a:schemeClr val="bg1">
                  <a:lumMod val="50000"/>
                </a:schemeClr>
              </a:solidFill>
              <a:latin typeface="Arial" pitchFamily="34" charset="0"/>
              <a:ea typeface="Tahoma" pitchFamily="34" charset="0"/>
              <a:cs typeface="Arial" pitchFamily="34" charset="0"/>
            </a:endParaRPr>
          </a:p>
        </p:txBody>
      </p:sp>
      <p:sp>
        <p:nvSpPr>
          <p:cNvPr id="12" name="TextBox 11"/>
          <p:cNvSpPr txBox="1"/>
          <p:nvPr/>
        </p:nvSpPr>
        <p:spPr>
          <a:xfrm>
            <a:off x="4876800" y="4953000"/>
            <a:ext cx="3810000" cy="784830"/>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Гэрэл сүүдэр нь таарсан зураг</a:t>
            </a:r>
            <a:endParaRPr lang="en-US" sz="1500" dirty="0" smtClean="0">
              <a:latin typeface="Arial" pitchFamily="34" charset="0"/>
              <a:ea typeface="Tahoma" pitchFamily="34" charset="0"/>
              <a:cs typeface="Arial" pitchFamily="34" charset="0"/>
            </a:endParaRPr>
          </a:p>
          <a:p>
            <a:r>
              <a:rPr lang="en-US" sz="1500" dirty="0" smtClean="0">
                <a:solidFill>
                  <a:schemeClr val="bg1">
                    <a:lumMod val="50000"/>
                  </a:schemeClr>
                </a:solidFill>
                <a:latin typeface="Arial" pitchFamily="34" charset="0"/>
                <a:ea typeface="Tahoma" pitchFamily="34" charset="0"/>
                <a:cs typeface="Arial" pitchFamily="34" charset="0"/>
              </a:rPr>
              <a:t>(</a:t>
            </a:r>
            <a:r>
              <a:rPr lang="mn-MN" sz="1500" dirty="0" smtClean="0">
                <a:solidFill>
                  <a:schemeClr val="bg1">
                    <a:lumMod val="50000"/>
                  </a:schemeClr>
                </a:solidFill>
                <a:latin typeface="Arial" pitchFamily="34" charset="0"/>
                <a:ea typeface="Tahoma" pitchFamily="34" charset="0"/>
                <a:cs typeface="Arial" pitchFamily="34" charset="0"/>
              </a:rPr>
              <a:t>Үзмэрийн өнгө зөв бөгөөд үзмэрийн бүхий л хэсэг тод харагдаж байна</a:t>
            </a:r>
            <a:r>
              <a:rPr lang="en-US" sz="1500" dirty="0" smtClean="0">
                <a:solidFill>
                  <a:schemeClr val="bg1">
                    <a:lumMod val="50000"/>
                  </a:schemeClr>
                </a:solidFill>
                <a:latin typeface="Arial" pitchFamily="34" charset="0"/>
                <a:ea typeface="Tahoma" pitchFamily="34" charset="0"/>
                <a:cs typeface="Arial" pitchFamily="34" charset="0"/>
              </a:rPr>
              <a:t>)</a:t>
            </a:r>
            <a:endParaRPr lang="mn-MN" sz="1500" dirty="0" smtClean="0">
              <a:solidFill>
                <a:schemeClr val="bg1">
                  <a:lumMod val="50000"/>
                </a:schemeClr>
              </a:solidFill>
              <a:latin typeface="Arial" pitchFamily="34" charset="0"/>
              <a:ea typeface="Tahoma" pitchFamily="34" charset="0"/>
              <a:cs typeface="Arial" pitchFamily="34" charset="0"/>
            </a:endParaRPr>
          </a:p>
        </p:txBody>
      </p:sp>
      <p:sp>
        <p:nvSpPr>
          <p:cNvPr id="14" name="TextBox 13"/>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box(in)">
                                      <p:cBhvr>
                                        <p:cTn id="16" dur="500"/>
                                        <p:tgtEl>
                                          <p:spTgt spid="1027"/>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5</a:t>
            </a:fld>
            <a:endParaRPr lang="en-US" dirty="0"/>
          </a:p>
        </p:txBody>
      </p:sp>
      <p:sp>
        <p:nvSpPr>
          <p:cNvPr id="8" name="TextBox 7"/>
          <p:cNvSpPr txBox="1"/>
          <p:nvPr/>
        </p:nvSpPr>
        <p:spPr>
          <a:xfrm>
            <a:off x="914400" y="1828800"/>
            <a:ext cx="7620000" cy="323165"/>
          </a:xfrm>
          <a:prstGeom prst="rect">
            <a:avLst/>
          </a:prstGeom>
          <a:noFill/>
        </p:spPr>
        <p:txBody>
          <a:bodyPr wrap="square" rtlCol="0">
            <a:spAutoFit/>
          </a:bodyPr>
          <a:lstStyle/>
          <a:p>
            <a:pPr indent="-342900"/>
            <a:r>
              <a:rPr lang="mn-MN" sz="1500" dirty="0" smtClean="0">
                <a:solidFill>
                  <a:schemeClr val="bg1">
                    <a:lumMod val="50000"/>
                  </a:schemeClr>
                </a:solidFill>
                <a:latin typeface="Arial" pitchFamily="34" charset="0"/>
                <a:ea typeface="Tahoma" pitchFamily="34" charset="0"/>
                <a:cs typeface="Arial" pitchFamily="34" charset="0"/>
              </a:rPr>
              <a:t>Үзмэр аль болох тод харагдаж байхаар арын фоныг сонгох.</a:t>
            </a:r>
          </a:p>
        </p:txBody>
      </p:sp>
      <p:sp>
        <p:nvSpPr>
          <p:cNvPr id="9" name="TextBox 8"/>
          <p:cNvSpPr txBox="1"/>
          <p:nvPr/>
        </p:nvSpPr>
        <p:spPr>
          <a:xfrm>
            <a:off x="533400" y="1524000"/>
            <a:ext cx="7924800" cy="369332"/>
          </a:xfrm>
          <a:prstGeom prst="rect">
            <a:avLst/>
          </a:prstGeom>
          <a:noFill/>
        </p:spPr>
        <p:txBody>
          <a:bodyPr wrap="square" rtlCol="0">
            <a:spAutoFit/>
          </a:bodyPr>
          <a:lstStyle/>
          <a:p>
            <a:pPr marL="342900" indent="-342900">
              <a:buFont typeface="+mj-lt"/>
              <a:buAutoNum type="arabicPeriod" startAt="2"/>
            </a:pPr>
            <a:r>
              <a:rPr lang="mn-MN" dirty="0" smtClean="0">
                <a:latin typeface="Arial" pitchFamily="34" charset="0"/>
                <a:ea typeface="Tahoma" pitchFamily="34" charset="0"/>
                <a:cs typeface="Arial" pitchFamily="34" charset="0"/>
              </a:rPr>
              <a:t>Үзмэр болон фонын өнгө авцалдсан байх</a:t>
            </a:r>
          </a:p>
        </p:txBody>
      </p:sp>
      <p:sp>
        <p:nvSpPr>
          <p:cNvPr id="11" name="TextBox 10"/>
          <p:cNvSpPr txBox="1"/>
          <p:nvPr/>
        </p:nvSpPr>
        <p:spPr>
          <a:xfrm>
            <a:off x="990600" y="5486400"/>
            <a:ext cx="2362200" cy="553998"/>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Үзмэр болон фонын өнгө тохироогүй зураг</a:t>
            </a:r>
            <a:endParaRPr lang="mn-MN" sz="1500" dirty="0" smtClean="0">
              <a:solidFill>
                <a:schemeClr val="bg1">
                  <a:lumMod val="50000"/>
                </a:schemeClr>
              </a:solidFill>
              <a:latin typeface="Arial" pitchFamily="34" charset="0"/>
              <a:ea typeface="Tahoma" pitchFamily="34" charset="0"/>
              <a:cs typeface="Arial" pitchFamily="34" charset="0"/>
            </a:endParaRPr>
          </a:p>
        </p:txBody>
      </p:sp>
      <p:pic>
        <p:nvPicPr>
          <p:cNvPr id="2050" name="Picture 2" descr="D:\SUT\documents\toollogo\Toollogo 2012\Toollogyn seminar\Inventory Photograph\background2.jpg"/>
          <p:cNvPicPr>
            <a:picLocks noChangeAspect="1" noChangeArrowheads="1"/>
          </p:cNvPicPr>
          <p:nvPr/>
        </p:nvPicPr>
        <p:blipFill>
          <a:blip r:embed="rId4" cstate="print"/>
          <a:srcRect/>
          <a:stretch>
            <a:fillRect/>
          </a:stretch>
        </p:blipFill>
        <p:spPr bwMode="auto">
          <a:xfrm>
            <a:off x="1219200" y="2438400"/>
            <a:ext cx="1939925" cy="2912800"/>
          </a:xfrm>
          <a:prstGeom prst="rect">
            <a:avLst/>
          </a:prstGeom>
          <a:noFill/>
        </p:spPr>
      </p:pic>
      <p:pic>
        <p:nvPicPr>
          <p:cNvPr id="2051" name="Picture 3" descr="D:\SUT\documents\toollogo\Toollogo 2012\Toollogyn seminar\Inventory Photograph\background1.jpg"/>
          <p:cNvPicPr>
            <a:picLocks noChangeAspect="1" noChangeArrowheads="1"/>
          </p:cNvPicPr>
          <p:nvPr/>
        </p:nvPicPr>
        <p:blipFill>
          <a:blip r:embed="rId5" cstate="print"/>
          <a:srcRect/>
          <a:stretch>
            <a:fillRect/>
          </a:stretch>
        </p:blipFill>
        <p:spPr bwMode="auto">
          <a:xfrm>
            <a:off x="5181600" y="2438400"/>
            <a:ext cx="1945385" cy="2920999"/>
          </a:xfrm>
          <a:prstGeom prst="rect">
            <a:avLst/>
          </a:prstGeom>
          <a:noFill/>
        </p:spPr>
      </p:pic>
      <p:sp>
        <p:nvSpPr>
          <p:cNvPr id="13" name="TextBox 12"/>
          <p:cNvSpPr txBox="1"/>
          <p:nvPr/>
        </p:nvSpPr>
        <p:spPr>
          <a:xfrm>
            <a:off x="5029200" y="5486400"/>
            <a:ext cx="2362200" cy="553998"/>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Үзмэр болон фонын өнгө тохиросон зураг</a:t>
            </a:r>
            <a:endParaRPr lang="mn-MN" sz="1500" dirty="0" smtClean="0">
              <a:solidFill>
                <a:schemeClr val="bg1">
                  <a:lumMod val="50000"/>
                </a:schemeClr>
              </a:solidFill>
              <a:latin typeface="Arial" pitchFamily="34" charset="0"/>
              <a:ea typeface="Tahoma" pitchFamily="34" charset="0"/>
              <a:cs typeface="Arial" pitchFamily="34" charset="0"/>
            </a:endParaRPr>
          </a:p>
        </p:txBody>
      </p:sp>
      <p:sp>
        <p:nvSpPr>
          <p:cNvPr id="14" name="TextBox 13"/>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box(in)">
                                      <p:cBhvr>
                                        <p:cTn id="16" dur="500"/>
                                        <p:tgtEl>
                                          <p:spTgt spid="2051"/>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6</a:t>
            </a:fld>
            <a:endParaRPr lang="en-US" dirty="0"/>
          </a:p>
        </p:txBody>
      </p:sp>
      <p:sp>
        <p:nvSpPr>
          <p:cNvPr id="8" name="TextBox 7"/>
          <p:cNvSpPr txBox="1"/>
          <p:nvPr/>
        </p:nvSpPr>
        <p:spPr>
          <a:xfrm>
            <a:off x="914400" y="1828800"/>
            <a:ext cx="7620000" cy="553998"/>
          </a:xfrm>
          <a:prstGeom prst="rect">
            <a:avLst/>
          </a:prstGeom>
          <a:noFill/>
        </p:spPr>
        <p:txBody>
          <a:bodyPr wrap="square" rtlCol="0">
            <a:spAutoFit/>
          </a:bodyPr>
          <a:lstStyle/>
          <a:p>
            <a:pPr indent="-342900"/>
            <a:r>
              <a:rPr lang="mn-MN" sz="1500" dirty="0" smtClean="0">
                <a:solidFill>
                  <a:schemeClr val="bg1">
                    <a:lumMod val="50000"/>
                  </a:schemeClr>
                </a:solidFill>
                <a:latin typeface="Arial" pitchFamily="34" charset="0"/>
                <a:ea typeface="Tahoma" pitchFamily="34" charset="0"/>
                <a:cs typeface="Arial" pitchFamily="34" charset="0"/>
              </a:rPr>
              <a:t>Зөв объект дээр фокус таарсан байх эсвэл гүний тодрол сайтай байхаар өрцийг тохируулж зураг авах.</a:t>
            </a:r>
          </a:p>
        </p:txBody>
      </p:sp>
      <p:sp>
        <p:nvSpPr>
          <p:cNvPr id="9" name="TextBox 8"/>
          <p:cNvSpPr txBox="1"/>
          <p:nvPr/>
        </p:nvSpPr>
        <p:spPr>
          <a:xfrm>
            <a:off x="533400" y="1524000"/>
            <a:ext cx="7924800" cy="369332"/>
          </a:xfrm>
          <a:prstGeom prst="rect">
            <a:avLst/>
          </a:prstGeom>
          <a:noFill/>
        </p:spPr>
        <p:txBody>
          <a:bodyPr wrap="square" rtlCol="0">
            <a:spAutoFit/>
          </a:bodyPr>
          <a:lstStyle/>
          <a:p>
            <a:pPr marL="342900" indent="-342900">
              <a:buFont typeface="+mj-lt"/>
              <a:buAutoNum type="arabicPeriod" startAt="3"/>
            </a:pPr>
            <a:r>
              <a:rPr lang="mn-MN" dirty="0" smtClean="0">
                <a:latin typeface="Arial" pitchFamily="34" charset="0"/>
                <a:ea typeface="Tahoma" pitchFamily="34" charset="0"/>
                <a:cs typeface="Arial" pitchFamily="34" charset="0"/>
              </a:rPr>
              <a:t>Фокус таарсан байх </a:t>
            </a:r>
          </a:p>
        </p:txBody>
      </p:sp>
      <p:sp>
        <p:nvSpPr>
          <p:cNvPr id="11" name="TextBox 10"/>
          <p:cNvSpPr txBox="1"/>
          <p:nvPr/>
        </p:nvSpPr>
        <p:spPr>
          <a:xfrm>
            <a:off x="609600" y="4572000"/>
            <a:ext cx="3962400" cy="323165"/>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Фокус таараагүй зураг</a:t>
            </a:r>
            <a:endParaRPr lang="mn-MN" sz="1500" dirty="0" smtClean="0">
              <a:solidFill>
                <a:schemeClr val="bg1">
                  <a:lumMod val="50000"/>
                </a:schemeClr>
              </a:solidFill>
              <a:latin typeface="Arial" pitchFamily="34" charset="0"/>
              <a:ea typeface="Tahoma" pitchFamily="34" charset="0"/>
              <a:cs typeface="Arial" pitchFamily="34" charset="0"/>
            </a:endParaRPr>
          </a:p>
        </p:txBody>
      </p:sp>
      <p:sp>
        <p:nvSpPr>
          <p:cNvPr id="13" name="TextBox 12"/>
          <p:cNvSpPr txBox="1"/>
          <p:nvPr/>
        </p:nvSpPr>
        <p:spPr>
          <a:xfrm>
            <a:off x="4800600" y="4572000"/>
            <a:ext cx="3886200" cy="323165"/>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Фокус таарсан зураг</a:t>
            </a:r>
            <a:endParaRPr lang="mn-MN" sz="1500" dirty="0" smtClean="0">
              <a:solidFill>
                <a:schemeClr val="bg1">
                  <a:lumMod val="50000"/>
                </a:schemeClr>
              </a:solidFill>
              <a:latin typeface="Arial" pitchFamily="34" charset="0"/>
              <a:ea typeface="Tahoma" pitchFamily="34" charset="0"/>
              <a:cs typeface="Arial" pitchFamily="34" charset="0"/>
            </a:endParaRPr>
          </a:p>
        </p:txBody>
      </p:sp>
      <p:pic>
        <p:nvPicPr>
          <p:cNvPr id="12" name="Picture 2" descr="D:\SUT\Documents\BMSan\BMSan burduuleh ni 2011\Presentation\photos\1125VTM00153_1.jpg"/>
          <p:cNvPicPr>
            <a:picLocks noChangeAspect="1" noChangeArrowheads="1"/>
          </p:cNvPicPr>
          <p:nvPr/>
        </p:nvPicPr>
        <p:blipFill>
          <a:blip r:embed="rId4" cstate="print"/>
          <a:srcRect r="3904"/>
          <a:stretch>
            <a:fillRect/>
          </a:stretch>
        </p:blipFill>
        <p:spPr bwMode="auto">
          <a:xfrm>
            <a:off x="609600" y="2667000"/>
            <a:ext cx="3962400" cy="1905000"/>
          </a:xfrm>
          <a:prstGeom prst="rect">
            <a:avLst/>
          </a:prstGeom>
          <a:noFill/>
        </p:spPr>
      </p:pic>
      <p:pic>
        <p:nvPicPr>
          <p:cNvPr id="14" name="Picture 2" descr="D:\SUT\Documents\BMSan\BMSan burduuleh ni 2011\Presentation\photos\_MG_1678_resize.JPG"/>
          <p:cNvPicPr>
            <a:picLocks noChangeAspect="1" noChangeArrowheads="1"/>
          </p:cNvPicPr>
          <p:nvPr/>
        </p:nvPicPr>
        <p:blipFill>
          <a:blip r:embed="rId5" cstate="print"/>
          <a:srcRect t="13861" b="12756"/>
          <a:stretch>
            <a:fillRect/>
          </a:stretch>
        </p:blipFill>
        <p:spPr bwMode="auto">
          <a:xfrm>
            <a:off x="4800600" y="2667000"/>
            <a:ext cx="3886200" cy="1905000"/>
          </a:xfrm>
          <a:prstGeom prst="rect">
            <a:avLst/>
          </a:prstGeom>
          <a:noFill/>
        </p:spPr>
      </p:pic>
      <p:sp>
        <p:nvSpPr>
          <p:cNvPr id="15" name="TextBox 14"/>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7</a:t>
            </a:fld>
            <a:endParaRPr lang="en-US" dirty="0"/>
          </a:p>
        </p:txBody>
      </p:sp>
      <p:sp>
        <p:nvSpPr>
          <p:cNvPr id="9" name="TextBox 8"/>
          <p:cNvSpPr txBox="1"/>
          <p:nvPr/>
        </p:nvSpPr>
        <p:spPr>
          <a:xfrm>
            <a:off x="457200" y="1524000"/>
            <a:ext cx="7924800" cy="323165"/>
          </a:xfrm>
          <a:prstGeom prst="rect">
            <a:avLst/>
          </a:prstGeom>
          <a:noFill/>
        </p:spPr>
        <p:txBody>
          <a:bodyPr wrap="square" rtlCol="0">
            <a:spAutoFit/>
          </a:bodyPr>
          <a:lstStyle/>
          <a:p>
            <a:pPr marL="342900" indent="-342900"/>
            <a:r>
              <a:rPr lang="mn-MN" sz="1500" dirty="0" smtClean="0">
                <a:solidFill>
                  <a:schemeClr val="bg1">
                    <a:lumMod val="50000"/>
                  </a:schemeClr>
                </a:solidFill>
                <a:latin typeface="Arial" pitchFamily="34" charset="0"/>
                <a:ea typeface="Tahoma" pitchFamily="34" charset="0"/>
                <a:cs typeface="Arial" pitchFamily="34" charset="0"/>
              </a:rPr>
              <a:t>Зөв объект дээр фокус таарсан байх </a:t>
            </a:r>
          </a:p>
        </p:txBody>
      </p:sp>
      <p:sp>
        <p:nvSpPr>
          <p:cNvPr id="11" name="TextBox 10"/>
          <p:cNvSpPr txBox="1"/>
          <p:nvPr/>
        </p:nvSpPr>
        <p:spPr>
          <a:xfrm>
            <a:off x="533400" y="4572000"/>
            <a:ext cx="3810000" cy="553998"/>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Хамгийн наад талын шилэн дээр фокус таарсан байна.</a:t>
            </a:r>
            <a:endParaRPr lang="mn-MN" sz="1500" dirty="0" smtClean="0">
              <a:solidFill>
                <a:schemeClr val="bg1">
                  <a:lumMod val="50000"/>
                </a:schemeClr>
              </a:solidFill>
              <a:latin typeface="Arial" pitchFamily="34" charset="0"/>
              <a:ea typeface="Tahoma" pitchFamily="34" charset="0"/>
              <a:cs typeface="Arial" pitchFamily="34" charset="0"/>
            </a:endParaRPr>
          </a:p>
        </p:txBody>
      </p:sp>
      <p:sp>
        <p:nvSpPr>
          <p:cNvPr id="13" name="TextBox 12"/>
          <p:cNvSpPr txBox="1"/>
          <p:nvPr/>
        </p:nvSpPr>
        <p:spPr>
          <a:xfrm>
            <a:off x="4724400" y="4572000"/>
            <a:ext cx="3810000" cy="553998"/>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Кадрын голд байх хоёр буган чулуун хөшөөн дээр фокус таарсан байна.</a:t>
            </a:r>
            <a:endParaRPr lang="mn-MN" sz="1500" dirty="0" smtClean="0">
              <a:solidFill>
                <a:schemeClr val="bg1">
                  <a:lumMod val="50000"/>
                </a:schemeClr>
              </a:solidFill>
              <a:latin typeface="Arial" pitchFamily="34" charset="0"/>
              <a:ea typeface="Tahoma" pitchFamily="34" charset="0"/>
              <a:cs typeface="Arial" pitchFamily="34" charset="0"/>
            </a:endParaRPr>
          </a:p>
        </p:txBody>
      </p:sp>
      <p:pic>
        <p:nvPicPr>
          <p:cNvPr id="15" name="Picture 3"/>
          <p:cNvPicPr>
            <a:picLocks noChangeAspect="1" noChangeArrowheads="1"/>
          </p:cNvPicPr>
          <p:nvPr/>
        </p:nvPicPr>
        <p:blipFill>
          <a:blip r:embed="rId4" cstate="print"/>
          <a:srcRect t="5419" b="5161"/>
          <a:stretch>
            <a:fillRect/>
          </a:stretch>
        </p:blipFill>
        <p:spPr bwMode="auto">
          <a:xfrm>
            <a:off x="533400" y="2133600"/>
            <a:ext cx="3810000" cy="2167759"/>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t="14628"/>
          <a:stretch>
            <a:fillRect/>
          </a:stretch>
        </p:blipFill>
        <p:spPr bwMode="auto">
          <a:xfrm>
            <a:off x="4724400" y="2133599"/>
            <a:ext cx="3810000" cy="2168457"/>
          </a:xfrm>
          <a:prstGeom prst="rect">
            <a:avLst/>
          </a:prstGeom>
          <a:noFill/>
          <a:ln>
            <a:noFill/>
          </a:ln>
        </p:spPr>
      </p:pic>
      <p:sp>
        <p:nvSpPr>
          <p:cNvPr id="18" name="TextBox 17"/>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8</a:t>
            </a:fld>
            <a:endParaRPr lang="en-US" dirty="0"/>
          </a:p>
        </p:txBody>
      </p:sp>
      <p:sp>
        <p:nvSpPr>
          <p:cNvPr id="9" name="TextBox 8"/>
          <p:cNvSpPr txBox="1"/>
          <p:nvPr/>
        </p:nvSpPr>
        <p:spPr>
          <a:xfrm>
            <a:off x="457200" y="1505635"/>
            <a:ext cx="7924800" cy="323165"/>
          </a:xfrm>
          <a:prstGeom prst="rect">
            <a:avLst/>
          </a:prstGeom>
          <a:noFill/>
        </p:spPr>
        <p:txBody>
          <a:bodyPr wrap="square" rtlCol="0">
            <a:spAutoFit/>
          </a:bodyPr>
          <a:lstStyle/>
          <a:p>
            <a:pPr marL="342900" indent="-342900"/>
            <a:r>
              <a:rPr lang="mn-MN" sz="1500" dirty="0" smtClean="0">
                <a:solidFill>
                  <a:schemeClr val="bg1">
                    <a:lumMod val="50000"/>
                  </a:schemeClr>
                </a:solidFill>
                <a:latin typeface="Arial" pitchFamily="34" charset="0"/>
                <a:ea typeface="Tahoma" pitchFamily="34" charset="0"/>
                <a:cs typeface="Arial" pitchFamily="34" charset="0"/>
              </a:rPr>
              <a:t>Гүний тодрол сайтай байхаар өрцийг тохируулж зураг авах</a:t>
            </a:r>
          </a:p>
        </p:txBody>
      </p:sp>
      <p:sp>
        <p:nvSpPr>
          <p:cNvPr id="11" name="TextBox 10"/>
          <p:cNvSpPr txBox="1"/>
          <p:nvPr/>
        </p:nvSpPr>
        <p:spPr>
          <a:xfrm>
            <a:off x="533400" y="4572000"/>
            <a:ext cx="3810000" cy="1015663"/>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Хамгийн наад талын шилэн дээр фокус таарсан </a:t>
            </a:r>
            <a:r>
              <a:rPr lang="mn-MN" sz="1500" b="1" dirty="0" smtClean="0">
                <a:latin typeface="Arial" pitchFamily="34" charset="0"/>
                <a:ea typeface="Tahoma" pitchFamily="34" charset="0"/>
                <a:cs typeface="Arial" pitchFamily="34" charset="0"/>
              </a:rPr>
              <a:t>Гүний тодрол муутай зураг.</a:t>
            </a:r>
          </a:p>
          <a:p>
            <a:pPr algn="ctr"/>
            <a:endParaRPr lang="mn-MN" sz="1500" dirty="0" smtClean="0">
              <a:solidFill>
                <a:schemeClr val="bg1">
                  <a:lumMod val="50000"/>
                </a:schemeClr>
              </a:solidFill>
              <a:latin typeface="Arial" pitchFamily="34" charset="0"/>
              <a:ea typeface="Tahoma" pitchFamily="34" charset="0"/>
              <a:cs typeface="Arial" pitchFamily="34" charset="0"/>
            </a:endParaRPr>
          </a:p>
          <a:p>
            <a:pPr algn="ctr"/>
            <a:r>
              <a:rPr lang="en-US" sz="1500" dirty="0" smtClean="0">
                <a:solidFill>
                  <a:schemeClr val="bg1">
                    <a:lumMod val="50000"/>
                  </a:schemeClr>
                </a:solidFill>
                <a:latin typeface="Arial" pitchFamily="34" charset="0"/>
                <a:ea typeface="Tahoma" pitchFamily="34" charset="0"/>
                <a:cs typeface="Arial" pitchFamily="34" charset="0"/>
              </a:rPr>
              <a:t>F=2</a:t>
            </a:r>
            <a:r>
              <a:rPr lang="mn-MN" sz="1500" dirty="0" smtClean="0">
                <a:solidFill>
                  <a:schemeClr val="bg1">
                    <a:lumMod val="50000"/>
                  </a:schemeClr>
                </a:solidFill>
                <a:latin typeface="Arial" pitchFamily="34" charset="0"/>
                <a:ea typeface="Tahoma" pitchFamily="34" charset="0"/>
                <a:cs typeface="Arial" pitchFamily="34" charset="0"/>
              </a:rPr>
              <a:t>.8</a:t>
            </a:r>
            <a:r>
              <a:rPr lang="en-US" sz="1500" dirty="0" smtClean="0">
                <a:solidFill>
                  <a:schemeClr val="bg1">
                    <a:lumMod val="50000"/>
                  </a:schemeClr>
                </a:solidFill>
                <a:latin typeface="Arial" pitchFamily="34" charset="0"/>
                <a:ea typeface="Tahoma" pitchFamily="34" charset="0"/>
                <a:cs typeface="Arial" pitchFamily="34" charset="0"/>
              </a:rPr>
              <a:t> SS=1</a:t>
            </a:r>
            <a:r>
              <a:rPr lang="mn-MN" sz="1500" dirty="0" smtClean="0">
                <a:solidFill>
                  <a:schemeClr val="bg1">
                    <a:lumMod val="50000"/>
                  </a:schemeClr>
                </a:solidFill>
                <a:latin typeface="Arial" pitchFamily="34" charset="0"/>
                <a:ea typeface="Tahoma" pitchFamily="34" charset="0"/>
                <a:cs typeface="Arial" pitchFamily="34" charset="0"/>
              </a:rPr>
              <a:t>/60</a:t>
            </a:r>
          </a:p>
        </p:txBody>
      </p:sp>
      <p:sp>
        <p:nvSpPr>
          <p:cNvPr id="13" name="TextBox 12"/>
          <p:cNvSpPr txBox="1"/>
          <p:nvPr/>
        </p:nvSpPr>
        <p:spPr>
          <a:xfrm>
            <a:off x="4724400" y="4572000"/>
            <a:ext cx="3810000" cy="1246495"/>
          </a:xfrm>
          <a:prstGeom prst="rect">
            <a:avLst/>
          </a:prstGeom>
          <a:noFill/>
        </p:spPr>
        <p:txBody>
          <a:bodyPr wrap="square" rtlCol="0">
            <a:spAutoFit/>
          </a:bodyPr>
          <a:lstStyle/>
          <a:p>
            <a:pPr algn="ctr"/>
            <a:r>
              <a:rPr lang="mn-MN" sz="1500" dirty="0" smtClean="0">
                <a:latin typeface="Arial" pitchFamily="34" charset="0"/>
                <a:ea typeface="Tahoma" pitchFamily="34" charset="0"/>
                <a:cs typeface="Arial" pitchFamily="34" charset="0"/>
              </a:rPr>
              <a:t>Хамгийн наад талын шилэн дээр фокус таарсан </a:t>
            </a:r>
            <a:r>
              <a:rPr lang="mn-MN" sz="1500" b="1" dirty="0" smtClean="0">
                <a:latin typeface="Arial" pitchFamily="34" charset="0"/>
                <a:ea typeface="Tahoma" pitchFamily="34" charset="0"/>
                <a:cs typeface="Arial" pitchFamily="34" charset="0"/>
              </a:rPr>
              <a:t>Гүний тодрол сайтай зураг</a:t>
            </a:r>
            <a:r>
              <a:rPr lang="mn-MN" sz="1500" dirty="0" smtClean="0">
                <a:latin typeface="Arial" pitchFamily="34" charset="0"/>
                <a:ea typeface="Tahoma" pitchFamily="34" charset="0"/>
                <a:cs typeface="Arial" pitchFamily="34" charset="0"/>
              </a:rPr>
              <a:t>. </a:t>
            </a:r>
          </a:p>
          <a:p>
            <a:pPr algn="ctr"/>
            <a:endParaRPr lang="mn-MN" sz="1500" dirty="0" smtClean="0">
              <a:solidFill>
                <a:schemeClr val="bg1">
                  <a:lumMod val="50000"/>
                </a:schemeClr>
              </a:solidFill>
              <a:latin typeface="Arial" pitchFamily="34" charset="0"/>
              <a:ea typeface="Tahoma" pitchFamily="34" charset="0"/>
              <a:cs typeface="Arial" pitchFamily="34" charset="0"/>
            </a:endParaRPr>
          </a:p>
          <a:p>
            <a:pPr algn="ctr"/>
            <a:r>
              <a:rPr lang="en-US" sz="1500" dirty="0" smtClean="0">
                <a:solidFill>
                  <a:schemeClr val="bg1">
                    <a:lumMod val="50000"/>
                  </a:schemeClr>
                </a:solidFill>
                <a:latin typeface="Arial" pitchFamily="34" charset="0"/>
                <a:ea typeface="Tahoma" pitchFamily="34" charset="0"/>
                <a:cs typeface="Arial" pitchFamily="34" charset="0"/>
              </a:rPr>
              <a:t>F=22 SS=1</a:t>
            </a:r>
            <a:endParaRPr lang="mn-MN" sz="1500" dirty="0" smtClean="0">
              <a:solidFill>
                <a:schemeClr val="bg1">
                  <a:lumMod val="50000"/>
                </a:schemeClr>
              </a:solidFill>
              <a:latin typeface="Arial" pitchFamily="34" charset="0"/>
              <a:ea typeface="Tahoma" pitchFamily="34" charset="0"/>
              <a:cs typeface="Arial" pitchFamily="34" charset="0"/>
            </a:endParaRPr>
          </a:p>
          <a:p>
            <a:pPr algn="ctr"/>
            <a:endParaRPr lang="mn-MN" sz="1500" dirty="0" smtClean="0">
              <a:solidFill>
                <a:schemeClr val="bg1">
                  <a:lumMod val="50000"/>
                </a:schemeClr>
              </a:solidFill>
              <a:latin typeface="Arial" pitchFamily="34" charset="0"/>
              <a:ea typeface="Tahoma" pitchFamily="34" charset="0"/>
              <a:cs typeface="Arial" pitchFamily="34" charset="0"/>
            </a:endParaRPr>
          </a:p>
        </p:txBody>
      </p:sp>
      <p:pic>
        <p:nvPicPr>
          <p:cNvPr id="15" name="Picture 3"/>
          <p:cNvPicPr>
            <a:picLocks noChangeAspect="1" noChangeArrowheads="1"/>
          </p:cNvPicPr>
          <p:nvPr/>
        </p:nvPicPr>
        <p:blipFill>
          <a:blip r:embed="rId4" cstate="print"/>
          <a:stretch>
            <a:fillRect/>
          </a:stretch>
        </p:blipFill>
        <p:spPr bwMode="auto">
          <a:xfrm>
            <a:off x="533400" y="2057400"/>
            <a:ext cx="3886200" cy="2474213"/>
          </a:xfrm>
          <a:prstGeom prst="rect">
            <a:avLst/>
          </a:prstGeom>
          <a:noFill/>
          <a:ln>
            <a:noFill/>
          </a:ln>
        </p:spPr>
      </p:pic>
      <p:pic>
        <p:nvPicPr>
          <p:cNvPr id="3074" name="Picture 2" descr="D:\SUT\documents\toollogo\Toollogo 2012\Toollogyn seminar\Inventory Photograph\focus2.jpg"/>
          <p:cNvPicPr>
            <a:picLocks noChangeAspect="1" noChangeArrowheads="1"/>
          </p:cNvPicPr>
          <p:nvPr/>
        </p:nvPicPr>
        <p:blipFill>
          <a:blip r:embed="rId5" cstate="print"/>
          <a:srcRect/>
          <a:stretch>
            <a:fillRect/>
          </a:stretch>
        </p:blipFill>
        <p:spPr bwMode="auto">
          <a:xfrm>
            <a:off x="4800600" y="2057400"/>
            <a:ext cx="3810000" cy="2484438"/>
          </a:xfrm>
          <a:prstGeom prst="rect">
            <a:avLst/>
          </a:prstGeom>
          <a:noFill/>
        </p:spPr>
      </p:pic>
      <p:sp>
        <p:nvSpPr>
          <p:cNvPr id="12" name="TextBox 11"/>
          <p:cNvSpPr txBox="1"/>
          <p:nvPr/>
        </p:nvSpPr>
        <p:spPr>
          <a:xfrm>
            <a:off x="685800" y="5867400"/>
            <a:ext cx="3048000" cy="323165"/>
          </a:xfrm>
          <a:prstGeom prst="rect">
            <a:avLst/>
          </a:prstGeom>
          <a:noFill/>
        </p:spPr>
        <p:txBody>
          <a:bodyPr wrap="square" rtlCol="0">
            <a:spAutoFit/>
          </a:bodyPr>
          <a:lstStyle/>
          <a:p>
            <a:r>
              <a:rPr lang="en-US" sz="1500" dirty="0" smtClean="0">
                <a:solidFill>
                  <a:schemeClr val="bg1">
                    <a:lumMod val="50000"/>
                  </a:schemeClr>
                </a:solidFill>
                <a:latin typeface="Arial" pitchFamily="34" charset="0"/>
                <a:ea typeface="Tahoma" pitchFamily="34" charset="0"/>
                <a:cs typeface="Arial" pitchFamily="34" charset="0"/>
              </a:rPr>
              <a:t>F</a:t>
            </a:r>
            <a:r>
              <a:rPr lang="mn-MN" sz="1500" dirty="0" smtClean="0">
                <a:solidFill>
                  <a:schemeClr val="bg1">
                    <a:lumMod val="50000"/>
                  </a:schemeClr>
                </a:solidFill>
                <a:latin typeface="Arial" pitchFamily="34" charset="0"/>
                <a:ea typeface="Tahoma" pitchFamily="34" charset="0"/>
                <a:cs typeface="Arial" pitchFamily="34" charset="0"/>
              </a:rPr>
              <a:t> – Өрц </a:t>
            </a:r>
            <a:r>
              <a:rPr lang="en-US" sz="1500" dirty="0" smtClean="0">
                <a:solidFill>
                  <a:schemeClr val="bg1">
                    <a:lumMod val="50000"/>
                  </a:schemeClr>
                </a:solidFill>
                <a:latin typeface="Arial" pitchFamily="34" charset="0"/>
                <a:ea typeface="Tahoma" pitchFamily="34" charset="0"/>
                <a:cs typeface="Arial" pitchFamily="34" charset="0"/>
              </a:rPr>
              <a:t>(Aperture)</a:t>
            </a:r>
            <a:endParaRPr lang="mn-MN" sz="1500" dirty="0" smtClean="0">
              <a:solidFill>
                <a:schemeClr val="bg1">
                  <a:lumMod val="50000"/>
                </a:schemeClr>
              </a:solidFill>
              <a:latin typeface="Arial" pitchFamily="34" charset="0"/>
              <a:ea typeface="Tahoma" pitchFamily="34" charset="0"/>
              <a:cs typeface="Arial" pitchFamily="34" charset="0"/>
            </a:endParaRPr>
          </a:p>
        </p:txBody>
      </p:sp>
      <p:sp>
        <p:nvSpPr>
          <p:cNvPr id="14" name="TextBox 13"/>
          <p:cNvSpPr txBox="1"/>
          <p:nvPr/>
        </p:nvSpPr>
        <p:spPr>
          <a:xfrm>
            <a:off x="3886200" y="5867400"/>
            <a:ext cx="3810000" cy="323165"/>
          </a:xfrm>
          <a:prstGeom prst="rect">
            <a:avLst/>
          </a:prstGeom>
          <a:noFill/>
        </p:spPr>
        <p:txBody>
          <a:bodyPr wrap="square" rtlCol="0">
            <a:spAutoFit/>
          </a:bodyPr>
          <a:lstStyle/>
          <a:p>
            <a:r>
              <a:rPr lang="en-US" sz="1500" dirty="0" smtClean="0">
                <a:solidFill>
                  <a:schemeClr val="bg1">
                    <a:lumMod val="50000"/>
                  </a:schemeClr>
                </a:solidFill>
                <a:latin typeface="Arial" pitchFamily="34" charset="0"/>
                <a:ea typeface="Tahoma" pitchFamily="34" charset="0"/>
                <a:cs typeface="Arial" pitchFamily="34" charset="0"/>
              </a:rPr>
              <a:t>SS</a:t>
            </a:r>
            <a:r>
              <a:rPr lang="mn-MN" sz="1500" dirty="0" smtClean="0">
                <a:solidFill>
                  <a:schemeClr val="bg1">
                    <a:lumMod val="50000"/>
                  </a:schemeClr>
                </a:solidFill>
                <a:latin typeface="Arial" pitchFamily="34" charset="0"/>
                <a:ea typeface="Tahoma" pitchFamily="34" charset="0"/>
                <a:cs typeface="Arial" pitchFamily="34" charset="0"/>
              </a:rPr>
              <a:t> – Хөшигний хурд </a:t>
            </a:r>
            <a:r>
              <a:rPr lang="en-US" sz="1500" dirty="0" smtClean="0">
                <a:solidFill>
                  <a:schemeClr val="bg1">
                    <a:lumMod val="50000"/>
                  </a:schemeClr>
                </a:solidFill>
                <a:latin typeface="Arial" pitchFamily="34" charset="0"/>
                <a:ea typeface="Tahoma" pitchFamily="34" charset="0"/>
                <a:cs typeface="Arial" pitchFamily="34" charset="0"/>
              </a:rPr>
              <a:t>(Shutter speed)</a:t>
            </a:r>
            <a:endParaRPr lang="mn-MN" sz="1500" dirty="0" smtClean="0">
              <a:solidFill>
                <a:schemeClr val="bg1">
                  <a:lumMod val="50000"/>
                </a:schemeClr>
              </a:solidFill>
              <a:latin typeface="Arial" pitchFamily="34" charset="0"/>
              <a:ea typeface="Tahoma" pitchFamily="34" charset="0"/>
              <a:cs typeface="Arial" pitchFamily="34" charset="0"/>
            </a:endParaRPr>
          </a:p>
        </p:txBody>
      </p:sp>
      <p:sp>
        <p:nvSpPr>
          <p:cNvPr id="18" name="TextBox 17"/>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box(in)">
                                      <p:cBhvr>
                                        <p:cTn id="16" dur="500"/>
                                        <p:tgtEl>
                                          <p:spTgt spid="3074"/>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078468"/>
            <a:ext cx="8686800" cy="369332"/>
          </a:xfrm>
          <a:prstGeom prst="rect">
            <a:avLst/>
          </a:prstGeom>
          <a:noFill/>
        </p:spPr>
        <p:txBody>
          <a:bodyPr wrap="square" rtlCol="0">
            <a:spAutoFit/>
          </a:bodyPr>
          <a:lstStyle/>
          <a:p>
            <a:r>
              <a:rPr lang="mn-MN" b="1" dirty="0" smtClean="0">
                <a:solidFill>
                  <a:srgbClr val="00B0F0"/>
                </a:solidFill>
                <a:latin typeface="Arial" pitchFamily="34" charset="0"/>
                <a:ea typeface="Tahoma" pitchFamily="34" charset="0"/>
                <a:cs typeface="Arial" pitchFamily="34" charset="0"/>
              </a:rPr>
              <a:t>Бүртгэн баримтжуулалтын гэрэл зургийн онцлог </a:t>
            </a:r>
            <a:r>
              <a:rPr lang="en-US" b="1" dirty="0" smtClean="0">
                <a:solidFill>
                  <a:srgbClr val="00B0F0"/>
                </a:solidFill>
                <a:latin typeface="Arial" pitchFamily="34" charset="0"/>
                <a:ea typeface="Tahoma" pitchFamily="34" charset="0"/>
                <a:cs typeface="Arial" pitchFamily="34" charset="0"/>
              </a:rPr>
              <a:t>(</a:t>
            </a:r>
            <a:r>
              <a:rPr lang="mn-MN" b="1" dirty="0" smtClean="0">
                <a:solidFill>
                  <a:srgbClr val="00B0F0"/>
                </a:solidFill>
                <a:latin typeface="Arial" pitchFamily="34" charset="0"/>
                <a:ea typeface="Tahoma" pitchFamily="34" charset="0"/>
                <a:cs typeface="Arial" pitchFamily="34" charset="0"/>
              </a:rPr>
              <a:t>шаардлага</a:t>
            </a:r>
            <a:r>
              <a:rPr lang="en-US" b="1" dirty="0" smtClean="0">
                <a:solidFill>
                  <a:srgbClr val="00B0F0"/>
                </a:solidFill>
                <a:latin typeface="Arial" pitchFamily="34" charset="0"/>
                <a:ea typeface="Tahoma" pitchFamily="34" charset="0"/>
                <a:cs typeface="Arial" pitchFamily="34" charset="0"/>
              </a:rPr>
              <a:t>)</a:t>
            </a:r>
            <a:endParaRPr lang="mn-MN" b="1" dirty="0" smtClean="0">
              <a:solidFill>
                <a:srgbClr val="00B0F0"/>
              </a:solidFill>
              <a:latin typeface="Arial" pitchFamily="34" charset="0"/>
              <a:ea typeface="Tahoma" pitchFamily="34" charset="0"/>
              <a:cs typeface="Arial" pitchFamily="34" charset="0"/>
            </a:endParaRPr>
          </a:p>
        </p:txBody>
      </p:sp>
      <p:sp>
        <p:nvSpPr>
          <p:cNvPr id="10" name="Slide Number Placeholder 9"/>
          <p:cNvSpPr>
            <a:spLocks noGrp="1"/>
          </p:cNvSpPr>
          <p:nvPr>
            <p:ph type="sldNum" sz="quarter" idx="12"/>
          </p:nvPr>
        </p:nvSpPr>
        <p:spPr/>
        <p:txBody>
          <a:bodyPr/>
          <a:lstStyle/>
          <a:p>
            <a:fld id="{1E659715-7D7E-402A-A89E-2CD1F1567104}" type="slidenum">
              <a:rPr lang="en-US" smtClean="0"/>
              <a:pPr/>
              <a:t>9</a:t>
            </a:fld>
            <a:endParaRPr lang="en-US" dirty="0"/>
          </a:p>
        </p:txBody>
      </p:sp>
      <p:sp>
        <p:nvSpPr>
          <p:cNvPr id="8" name="TextBox 7"/>
          <p:cNvSpPr txBox="1"/>
          <p:nvPr/>
        </p:nvSpPr>
        <p:spPr>
          <a:xfrm>
            <a:off x="914400" y="1828800"/>
            <a:ext cx="7620000" cy="553998"/>
          </a:xfrm>
          <a:prstGeom prst="rect">
            <a:avLst/>
          </a:prstGeom>
          <a:noFill/>
        </p:spPr>
        <p:txBody>
          <a:bodyPr wrap="square" rtlCol="0">
            <a:spAutoFit/>
          </a:bodyPr>
          <a:lstStyle/>
          <a:p>
            <a:pPr indent="-342900"/>
            <a:r>
              <a:rPr lang="mn-MN" sz="1500" dirty="0" smtClean="0">
                <a:solidFill>
                  <a:schemeClr val="bg1">
                    <a:lumMod val="50000"/>
                  </a:schemeClr>
                </a:solidFill>
                <a:latin typeface="Arial" pitchFamily="34" charset="0"/>
                <a:ea typeface="Tahoma" pitchFamily="34" charset="0"/>
                <a:cs typeface="Arial" pitchFamily="34" charset="0"/>
              </a:rPr>
              <a:t>Үзмэрийн хэлбэр хэмжээнээс хамаарч хөндлөн эсвэл босоо зохиомжоос аль тохиромжтойг нь сонгож кадр дүүргэлт сайтай зураг авах.</a:t>
            </a:r>
          </a:p>
        </p:txBody>
      </p:sp>
      <p:sp>
        <p:nvSpPr>
          <p:cNvPr id="9" name="TextBox 8"/>
          <p:cNvSpPr txBox="1"/>
          <p:nvPr/>
        </p:nvSpPr>
        <p:spPr>
          <a:xfrm>
            <a:off x="533400" y="1524000"/>
            <a:ext cx="7924800" cy="369332"/>
          </a:xfrm>
          <a:prstGeom prst="rect">
            <a:avLst/>
          </a:prstGeom>
          <a:noFill/>
        </p:spPr>
        <p:txBody>
          <a:bodyPr wrap="square" rtlCol="0">
            <a:spAutoFit/>
          </a:bodyPr>
          <a:lstStyle/>
          <a:p>
            <a:pPr marL="342900" indent="-342900">
              <a:buFont typeface="+mj-lt"/>
              <a:buAutoNum type="arabicPeriod" startAt="4"/>
            </a:pPr>
            <a:r>
              <a:rPr lang="mn-MN" dirty="0" smtClean="0">
                <a:latin typeface="Arial" pitchFamily="34" charset="0"/>
                <a:ea typeface="Tahoma" pitchFamily="34" charset="0"/>
                <a:cs typeface="Arial" pitchFamily="34" charset="0"/>
              </a:rPr>
              <a:t>Кадрлалт зөв байх /зохиомж/</a:t>
            </a:r>
            <a:endParaRPr lang="en-US" dirty="0">
              <a:latin typeface="Arial" pitchFamily="34" charset="0"/>
              <a:ea typeface="Tahoma" pitchFamily="34" charset="0"/>
              <a:cs typeface="Arial" pitchFamily="34" charset="0"/>
            </a:endParaRPr>
          </a:p>
        </p:txBody>
      </p:sp>
      <p:sp>
        <p:nvSpPr>
          <p:cNvPr id="11" name="TextBox 10"/>
          <p:cNvSpPr txBox="1"/>
          <p:nvPr/>
        </p:nvSpPr>
        <p:spPr>
          <a:xfrm>
            <a:off x="609600" y="5181601"/>
            <a:ext cx="3657600" cy="323165"/>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Зохиомж, кадр дүүргэлт муутай зураг.</a:t>
            </a:r>
            <a:endParaRPr lang="en-US" sz="1500" dirty="0" smtClean="0">
              <a:latin typeface="Arial" pitchFamily="34" charset="0"/>
              <a:ea typeface="Tahoma" pitchFamily="34" charset="0"/>
              <a:cs typeface="Arial" pitchFamily="34" charset="0"/>
            </a:endParaRPr>
          </a:p>
        </p:txBody>
      </p:sp>
      <p:sp>
        <p:nvSpPr>
          <p:cNvPr id="12" name="TextBox 11"/>
          <p:cNvSpPr txBox="1"/>
          <p:nvPr/>
        </p:nvSpPr>
        <p:spPr>
          <a:xfrm>
            <a:off x="4724400" y="5181601"/>
            <a:ext cx="3657600" cy="323165"/>
          </a:xfrm>
          <a:prstGeom prst="rect">
            <a:avLst/>
          </a:prstGeom>
          <a:noFill/>
        </p:spPr>
        <p:txBody>
          <a:bodyPr wrap="square" rtlCol="0">
            <a:spAutoFit/>
          </a:bodyPr>
          <a:lstStyle/>
          <a:p>
            <a:r>
              <a:rPr lang="mn-MN" sz="1500" dirty="0" smtClean="0">
                <a:latin typeface="Arial" pitchFamily="34" charset="0"/>
                <a:ea typeface="Tahoma" pitchFamily="34" charset="0"/>
                <a:cs typeface="Arial" pitchFamily="34" charset="0"/>
              </a:rPr>
              <a:t>Кадр дүүргэлт муутай зураг.</a:t>
            </a:r>
            <a:endParaRPr lang="en-US" sz="1500" dirty="0" smtClean="0">
              <a:latin typeface="Arial" pitchFamily="34" charset="0"/>
              <a:ea typeface="Tahoma" pitchFamily="34" charset="0"/>
              <a:cs typeface="Arial" pitchFamily="34" charset="0"/>
            </a:endParaRPr>
          </a:p>
        </p:txBody>
      </p:sp>
      <p:pic>
        <p:nvPicPr>
          <p:cNvPr id="13" name="Picture 2" descr="D:\SUT\Documents\BMSan\BMSan burduuleh ni 2011\Presentation\photos\1125VTM00028_2.jpg"/>
          <p:cNvPicPr>
            <a:picLocks noChangeAspect="1" noChangeArrowheads="1"/>
          </p:cNvPicPr>
          <p:nvPr/>
        </p:nvPicPr>
        <p:blipFill>
          <a:blip r:embed="rId4" cstate="print"/>
          <a:stretch>
            <a:fillRect/>
          </a:stretch>
        </p:blipFill>
        <p:spPr bwMode="auto">
          <a:xfrm>
            <a:off x="609600" y="2667000"/>
            <a:ext cx="3661262" cy="2438400"/>
          </a:xfrm>
          <a:prstGeom prst="rect">
            <a:avLst/>
          </a:prstGeom>
          <a:noFill/>
          <a:ln>
            <a:noFill/>
          </a:ln>
        </p:spPr>
      </p:pic>
      <p:pic>
        <p:nvPicPr>
          <p:cNvPr id="4098" name="Picture 2" descr="D:\SUT\documents\toollogo\Toollogo 2012\Toollogyn seminar\Inventory Photograph\composition.jpg"/>
          <p:cNvPicPr>
            <a:picLocks noChangeAspect="1" noChangeArrowheads="1"/>
          </p:cNvPicPr>
          <p:nvPr/>
        </p:nvPicPr>
        <p:blipFill>
          <a:blip r:embed="rId5" cstate="print"/>
          <a:srcRect/>
          <a:stretch>
            <a:fillRect/>
          </a:stretch>
        </p:blipFill>
        <p:spPr bwMode="auto">
          <a:xfrm>
            <a:off x="4724400" y="2667000"/>
            <a:ext cx="3657600" cy="2426969"/>
          </a:xfrm>
          <a:prstGeom prst="rect">
            <a:avLst/>
          </a:prstGeom>
          <a:noFill/>
        </p:spPr>
      </p:pic>
      <p:sp>
        <p:nvSpPr>
          <p:cNvPr id="14" name="TextBox 13"/>
          <p:cNvSpPr txBox="1"/>
          <p:nvPr/>
        </p:nvSpPr>
        <p:spPr>
          <a:xfrm>
            <a:off x="457200" y="457200"/>
            <a:ext cx="4904291" cy="276999"/>
          </a:xfrm>
          <a:prstGeom prst="rect">
            <a:avLst/>
          </a:prstGeom>
          <a:noFill/>
        </p:spPr>
        <p:txBody>
          <a:bodyPr wrap="none" rtlCol="0">
            <a:spAutoFit/>
          </a:bodyPr>
          <a:lstStyle/>
          <a:p>
            <a:r>
              <a:rPr lang="mn-MN" sz="1200" b="1" dirty="0" smtClean="0">
                <a:solidFill>
                  <a:schemeClr val="bg1">
                    <a:lumMod val="50000"/>
                  </a:schemeClr>
                </a:solidFill>
                <a:latin typeface="Arial" pitchFamily="34" charset="0"/>
                <a:ea typeface="Tahoma" pitchFamily="34" charset="0"/>
                <a:cs typeface="Arial" pitchFamily="34" charset="0"/>
              </a:rPr>
              <a:t>Бүртгэн баримтжуулалтын гэрэл зураг </a:t>
            </a:r>
            <a:r>
              <a:rPr lang="en-US" sz="1200" b="1" dirty="0" smtClean="0">
                <a:solidFill>
                  <a:schemeClr val="bg1">
                    <a:lumMod val="50000"/>
                  </a:schemeClr>
                </a:solidFill>
                <a:latin typeface="Arial" pitchFamily="34" charset="0"/>
                <a:ea typeface="Tahoma" pitchFamily="34" charset="0"/>
                <a:cs typeface="Arial" pitchFamily="34" charset="0"/>
              </a:rPr>
              <a:t>(Inventory Photograph)</a:t>
            </a:r>
            <a:endParaRPr lang="en-US" sz="1200" b="1" dirty="0">
              <a:solidFill>
                <a:schemeClr val="bg1">
                  <a:lumMod val="50000"/>
                </a:schemeClr>
              </a:solidFill>
              <a:latin typeface="Arial" pitchFamily="34" charset="0"/>
              <a:ea typeface="Tahoma"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box(in)">
                                      <p:cBhvr>
                                        <p:cTn id="16" dur="500"/>
                                        <p:tgtEl>
                                          <p:spTgt spid="4098"/>
                                        </p:tgtEl>
                                      </p:cBhvr>
                                    </p:animEffect>
                                  </p:childTnLst>
                                  <p:subTnLst>
                                    <p:audio>
                                      <p:cMediaNode>
                                        <p:cTn display="0" masterRel="sameClick">
                                          <p:stCondLst>
                                            <p:cond evt="begin" delay="0">
                                              <p:tn val="14"/>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2729</TotalTime>
  <Words>1859</Words>
  <Application>Microsoft Office PowerPoint</Application>
  <PresentationFormat>On-screen Show (4:3)</PresentationFormat>
  <Paragraphs>269</Paragraphs>
  <Slides>31</Slides>
  <Notes>31</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microCity</dc:creator>
  <cp:lastModifiedBy>ASUS</cp:lastModifiedBy>
  <cp:revision>297</cp:revision>
  <dcterms:created xsi:type="dcterms:W3CDTF">2011-06-28T06:04:28Z</dcterms:created>
  <dcterms:modified xsi:type="dcterms:W3CDTF">2012-08-05T02:36:09Z</dcterms:modified>
</cp:coreProperties>
</file>